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0" r:id="rId2"/>
    <p:sldId id="326" r:id="rId3"/>
    <p:sldId id="339" r:id="rId4"/>
    <p:sldId id="338" r:id="rId5"/>
    <p:sldId id="328" r:id="rId6"/>
    <p:sldId id="337" r:id="rId7"/>
    <p:sldId id="322" r:id="rId8"/>
    <p:sldId id="329" r:id="rId9"/>
    <p:sldId id="323" r:id="rId10"/>
    <p:sldId id="332" r:id="rId11"/>
    <p:sldId id="333" r:id="rId12"/>
    <p:sldId id="331" r:id="rId13"/>
    <p:sldId id="336" r:id="rId14"/>
    <p:sldId id="335" r:id="rId15"/>
    <p:sldId id="334" r:id="rId16"/>
    <p:sldId id="325" r:id="rId17"/>
    <p:sldId id="330" r:id="rId18"/>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14F"/>
    <a:srgbClr val="00194C"/>
    <a:srgbClr val="997C2B"/>
    <a:srgbClr val="001C54"/>
    <a:srgbClr val="84826E"/>
    <a:srgbClr val="968F2E"/>
    <a:srgbClr val="95862F"/>
    <a:srgbClr val="303030"/>
    <a:srgbClr val="292929"/>
    <a:srgbClr val="C3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82" autoAdjust="0"/>
    <p:restoredTop sz="94630" autoAdjust="0"/>
  </p:normalViewPr>
  <p:slideViewPr>
    <p:cSldViewPr>
      <p:cViewPr>
        <p:scale>
          <a:sx n="80" d="100"/>
          <a:sy n="80" d="100"/>
        </p:scale>
        <p:origin x="-9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3713"/>
          </a:xfrm>
          <a:prstGeom prst="rect">
            <a:avLst/>
          </a:prstGeom>
        </p:spPr>
        <p:txBody>
          <a:bodyPr vert="horz" lIns="91440" tIns="45720" rIns="91440" bIns="45720" rtlCol="0"/>
          <a:lstStyle>
            <a:lvl1pPr algn="r">
              <a:defRPr sz="1200"/>
            </a:lvl1pPr>
          </a:lstStyle>
          <a:p>
            <a:fld id="{2B9A5A8D-FEE5-4524-B51A-73713752BCD9}" type="datetimeFigureOut">
              <a:rPr lang="en-GB" smtClean="0"/>
              <a:pPr/>
              <a:t>19/02/2015</a:t>
            </a:fld>
            <a:endParaRPr lang="en-GB" dirty="0"/>
          </a:p>
        </p:txBody>
      </p:sp>
      <p:sp>
        <p:nvSpPr>
          <p:cNvPr id="4" name="Footer Placeholder 3"/>
          <p:cNvSpPr>
            <a:spLocks noGrp="1"/>
          </p:cNvSpPr>
          <p:nvPr>
            <p:ph type="ftr" sz="quarter" idx="2"/>
          </p:nvPr>
        </p:nvSpPr>
        <p:spPr>
          <a:xfrm>
            <a:off x="1" y="9363076"/>
            <a:ext cx="2946400" cy="49371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363076"/>
            <a:ext cx="2946400" cy="493713"/>
          </a:xfrm>
          <a:prstGeom prst="rect">
            <a:avLst/>
          </a:prstGeom>
        </p:spPr>
        <p:txBody>
          <a:bodyPr vert="horz" lIns="91440" tIns="45720" rIns="91440" bIns="45720" rtlCol="0" anchor="b"/>
          <a:lstStyle>
            <a:lvl1pPr algn="r">
              <a:defRPr sz="1200"/>
            </a:lvl1pPr>
          </a:lstStyle>
          <a:p>
            <a:fld id="{1C393279-552C-4C8D-AEAA-63B476EC13E4}" type="slidenum">
              <a:rPr lang="en-GB" smtClean="0"/>
              <a:pPr/>
              <a:t>‹#›</a:t>
            </a:fld>
            <a:endParaRPr lang="en-GB" dirty="0"/>
          </a:p>
        </p:txBody>
      </p:sp>
    </p:spTree>
    <p:extLst>
      <p:ext uri="{BB962C8B-B14F-4D97-AF65-F5344CB8AC3E}">
        <p14:creationId xmlns:p14="http://schemas.microsoft.com/office/powerpoint/2010/main" val="4277674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283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1"/>
            <a:ext cx="2945659" cy="492839"/>
          </a:xfrm>
          <a:prstGeom prst="rect">
            <a:avLst/>
          </a:prstGeom>
        </p:spPr>
        <p:txBody>
          <a:bodyPr vert="horz" lIns="91440" tIns="45720" rIns="91440" bIns="45720" rtlCol="0"/>
          <a:lstStyle>
            <a:lvl1pPr algn="r">
              <a:defRPr sz="1200"/>
            </a:lvl1pPr>
          </a:lstStyle>
          <a:p>
            <a:fld id="{0A8B545D-47EC-4BE2-BAEE-9883ED4DF39B}" type="datetimeFigureOut">
              <a:rPr lang="en-GB" smtClean="0"/>
              <a:pPr/>
              <a:t>19/02/2015</a:t>
            </a:fld>
            <a:endParaRPr lang="en-GB"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62239"/>
            <a:ext cx="2945659" cy="49283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62239"/>
            <a:ext cx="2945659" cy="492839"/>
          </a:xfrm>
          <a:prstGeom prst="rect">
            <a:avLst/>
          </a:prstGeom>
        </p:spPr>
        <p:txBody>
          <a:bodyPr vert="horz" lIns="91440" tIns="45720" rIns="91440" bIns="45720" rtlCol="0" anchor="b"/>
          <a:lstStyle>
            <a:lvl1pPr algn="r">
              <a:defRPr sz="1200"/>
            </a:lvl1pPr>
          </a:lstStyle>
          <a:p>
            <a:fld id="{2585F3E7-2BA2-4E5D-92A0-3CCF88951F16}" type="slidenum">
              <a:rPr lang="en-GB" smtClean="0"/>
              <a:pPr/>
              <a:t>‹#›</a:t>
            </a:fld>
            <a:endParaRPr lang="en-GB" dirty="0"/>
          </a:p>
        </p:txBody>
      </p:sp>
    </p:spTree>
    <p:extLst>
      <p:ext uri="{BB962C8B-B14F-4D97-AF65-F5344CB8AC3E}">
        <p14:creationId xmlns:p14="http://schemas.microsoft.com/office/powerpoint/2010/main" val="74104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ehatton@itm.ie"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Kerry@ebfhorseracing.co.uk" TargetMode="Externa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0" y="0"/>
            <a:ext cx="9144000" cy="6858000"/>
          </a:xfrm>
          <a:prstGeom prst="rect">
            <a:avLst/>
          </a:prstGeom>
        </p:spPr>
      </p:pic>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00" r="4871"/>
          <a:stretch/>
        </p:blipFill>
        <p:spPr>
          <a:xfrm>
            <a:off x="179512" y="44624"/>
            <a:ext cx="8711952" cy="684865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0" y="6317704"/>
            <a:ext cx="9144000" cy="540296"/>
          </a:xfrm>
          <a:prstGeom prst="rect">
            <a:avLst/>
          </a:prstGeom>
        </p:spPr>
      </p:pic>
      <p:sp>
        <p:nvSpPr>
          <p:cNvPr id="3" name="ZoneTexte 2"/>
          <p:cNvSpPr txBox="1"/>
          <p:nvPr/>
        </p:nvSpPr>
        <p:spPr>
          <a:xfrm>
            <a:off x="971600" y="5733256"/>
            <a:ext cx="8064896" cy="461665"/>
          </a:xfrm>
          <a:prstGeom prst="rect">
            <a:avLst/>
          </a:prstGeom>
          <a:noFill/>
        </p:spPr>
        <p:txBody>
          <a:bodyPr wrap="square" rtlCol="0">
            <a:spAutoFit/>
          </a:bodyPr>
          <a:lstStyle/>
          <a:p>
            <a:pPr algn="ctr"/>
            <a:r>
              <a:rPr lang="fr-FR" sz="2400" dirty="0" err="1" smtClean="0">
                <a:solidFill>
                  <a:schemeClr val="bg1"/>
                </a:solidFill>
              </a:rPr>
              <a:t>www.destinationeuroperacing.com</a:t>
            </a:r>
            <a:endParaRPr lang="fr-FR" sz="2400" dirty="0">
              <a:solidFill>
                <a:schemeClr val="bg1"/>
              </a:solidFill>
            </a:endParaRPr>
          </a:p>
        </p:txBody>
      </p:sp>
      <p:sp>
        <p:nvSpPr>
          <p:cNvPr id="4" name="TextBox 3"/>
          <p:cNvSpPr txBox="1"/>
          <p:nvPr/>
        </p:nvSpPr>
        <p:spPr>
          <a:xfrm>
            <a:off x="3563888" y="4509120"/>
            <a:ext cx="4824536" cy="584775"/>
          </a:xfrm>
          <a:prstGeom prst="rect">
            <a:avLst/>
          </a:prstGeom>
          <a:noFill/>
        </p:spPr>
        <p:txBody>
          <a:bodyPr wrap="square" rtlCol="0">
            <a:spAutoFit/>
          </a:bodyPr>
          <a:lstStyle/>
          <a:p>
            <a:r>
              <a:rPr lang="en-IE" sz="3200" dirty="0" smtClean="0">
                <a:solidFill>
                  <a:schemeClr val="bg1"/>
                </a:solidFill>
                <a:latin typeface="Frutiger-Light"/>
              </a:rPr>
              <a:t>EMHF Conference 2015</a:t>
            </a:r>
            <a:endParaRPr lang="en-IE" sz="3200" dirty="0">
              <a:solidFill>
                <a:schemeClr val="bg1"/>
              </a:solidFill>
              <a:latin typeface="Frutiger-Light"/>
            </a:endParaRPr>
          </a:p>
        </p:txBody>
      </p:sp>
    </p:spTree>
    <p:extLst>
      <p:ext uri="{BB962C8B-B14F-4D97-AF65-F5344CB8AC3E}">
        <p14:creationId xmlns:p14="http://schemas.microsoft.com/office/powerpoint/2010/main" val="129864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28681" y="-7075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19053" y="0"/>
            <a:ext cx="3608271" cy="1296000"/>
          </a:xfrm>
          <a:prstGeom prst="rect">
            <a:avLst/>
          </a:prstGeom>
        </p:spPr>
      </p:pic>
      <p:sp>
        <p:nvSpPr>
          <p:cNvPr id="10" name="Text Box 2"/>
          <p:cNvSpPr txBox="1">
            <a:spLocks noChangeArrowheads="1"/>
          </p:cNvSpPr>
          <p:nvPr/>
        </p:nvSpPr>
        <p:spPr bwMode="auto">
          <a:xfrm>
            <a:off x="6084168" y="404664"/>
            <a:ext cx="2808312" cy="38869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dirty="0" smtClean="0">
                <a:solidFill>
                  <a:schemeClr val="bg1"/>
                </a:solidFill>
                <a:latin typeface="Frutiger-Light"/>
                <a:ea typeface="Calibri" panose="020F0502020204030204" pitchFamily="34" charset="0"/>
                <a:cs typeface="Times New Roman" panose="02020603050405020304" pitchFamily="18" charset="0"/>
              </a:rPr>
              <a:t>Dedicated Website</a:t>
            </a: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168324" y="1595610"/>
            <a:ext cx="3420894" cy="1809015"/>
          </a:xfrm>
          <a:prstGeom prst="rect">
            <a:avLst/>
          </a:prstGeom>
        </p:spPr>
      </p:pic>
      <p:pic>
        <p:nvPicPr>
          <p:cNvPr id="5" name="Picture 4"/>
          <p:cNvPicPr>
            <a:picLocks noChangeAspect="1"/>
          </p:cNvPicPr>
          <p:nvPr/>
        </p:nvPicPr>
        <p:blipFill>
          <a:blip r:embed="rId4"/>
          <a:stretch>
            <a:fillRect/>
          </a:stretch>
        </p:blipFill>
        <p:spPr>
          <a:xfrm>
            <a:off x="168324" y="4009279"/>
            <a:ext cx="3420894" cy="1975101"/>
          </a:xfrm>
          <a:prstGeom prst="rect">
            <a:avLst/>
          </a:prstGeom>
        </p:spPr>
      </p:pic>
      <p:sp>
        <p:nvSpPr>
          <p:cNvPr id="6" name="TextBox 5"/>
          <p:cNvSpPr txBox="1"/>
          <p:nvPr/>
        </p:nvSpPr>
        <p:spPr>
          <a:xfrm>
            <a:off x="2195736" y="1023119"/>
            <a:ext cx="4968552" cy="461665"/>
          </a:xfrm>
          <a:prstGeom prst="rect">
            <a:avLst/>
          </a:prstGeom>
          <a:noFill/>
        </p:spPr>
        <p:txBody>
          <a:bodyPr wrap="square" rtlCol="0">
            <a:spAutoFit/>
          </a:bodyPr>
          <a:lstStyle/>
          <a:p>
            <a:pPr algn="ctr"/>
            <a:r>
              <a:rPr lang="en-GB" sz="2400" dirty="0" smtClean="0">
                <a:solidFill>
                  <a:schemeClr val="bg1"/>
                </a:solidFill>
              </a:rPr>
              <a:t>www.destinationeuroperacing.com</a:t>
            </a:r>
            <a:endParaRPr lang="en-GB" sz="2400" dirty="0">
              <a:solidFill>
                <a:schemeClr val="bg1"/>
              </a:solidFill>
            </a:endParaRPr>
          </a:p>
        </p:txBody>
      </p:sp>
      <p:sp>
        <p:nvSpPr>
          <p:cNvPr id="12" name="TextBox 11"/>
          <p:cNvSpPr txBox="1"/>
          <p:nvPr/>
        </p:nvSpPr>
        <p:spPr>
          <a:xfrm>
            <a:off x="1205883" y="3435998"/>
            <a:ext cx="1368152" cy="246221"/>
          </a:xfrm>
          <a:prstGeom prst="rect">
            <a:avLst/>
          </a:prstGeom>
          <a:noFill/>
        </p:spPr>
        <p:txBody>
          <a:bodyPr wrap="square" rtlCol="0">
            <a:spAutoFit/>
          </a:bodyPr>
          <a:lstStyle/>
          <a:p>
            <a:pPr algn="ctr"/>
            <a:r>
              <a:rPr lang="en-GB" sz="1000" dirty="0" smtClean="0">
                <a:solidFill>
                  <a:schemeClr val="bg1"/>
                </a:solidFill>
                <a:latin typeface="Frutiger-Light"/>
              </a:rPr>
              <a:t>Home page</a:t>
            </a:r>
            <a:endParaRPr lang="en-GB" sz="1000" dirty="0">
              <a:solidFill>
                <a:schemeClr val="bg1"/>
              </a:solidFill>
              <a:latin typeface="Frutiger-Light"/>
            </a:endParaRPr>
          </a:p>
        </p:txBody>
      </p:sp>
      <p:pic>
        <p:nvPicPr>
          <p:cNvPr id="14" name="Picture 13"/>
          <p:cNvPicPr>
            <a:picLocks noChangeAspect="1"/>
          </p:cNvPicPr>
          <p:nvPr/>
        </p:nvPicPr>
        <p:blipFill>
          <a:blip r:embed="rId5"/>
          <a:stretch>
            <a:fillRect/>
          </a:stretch>
        </p:blipFill>
        <p:spPr>
          <a:xfrm>
            <a:off x="5292080" y="1527537"/>
            <a:ext cx="3420380" cy="1945159"/>
          </a:xfrm>
          <a:prstGeom prst="rect">
            <a:avLst/>
          </a:prstGeom>
        </p:spPr>
      </p:pic>
      <p:sp>
        <p:nvSpPr>
          <p:cNvPr id="16" name="TextBox 15"/>
          <p:cNvSpPr txBox="1"/>
          <p:nvPr/>
        </p:nvSpPr>
        <p:spPr>
          <a:xfrm>
            <a:off x="812974" y="6026078"/>
            <a:ext cx="1944216" cy="400110"/>
          </a:xfrm>
          <a:prstGeom prst="rect">
            <a:avLst/>
          </a:prstGeom>
          <a:noFill/>
        </p:spPr>
        <p:txBody>
          <a:bodyPr wrap="square" rtlCol="0">
            <a:spAutoFit/>
          </a:bodyPr>
          <a:lstStyle/>
          <a:p>
            <a:pPr algn="ctr"/>
            <a:r>
              <a:rPr lang="en-GB" sz="1000" dirty="0" smtClean="0">
                <a:solidFill>
                  <a:schemeClr val="bg1"/>
                </a:solidFill>
                <a:latin typeface="Frutiger-Light"/>
              </a:rPr>
              <a:t>Sales Dates page</a:t>
            </a:r>
          </a:p>
          <a:p>
            <a:pPr algn="ctr"/>
            <a:r>
              <a:rPr lang="en-GB" sz="1000" dirty="0" smtClean="0">
                <a:solidFill>
                  <a:schemeClr val="bg1"/>
                </a:solidFill>
                <a:latin typeface="Frutiger-Light"/>
              </a:rPr>
              <a:t>Data capture opportunity</a:t>
            </a:r>
            <a:endParaRPr lang="en-GB" sz="1000" dirty="0">
              <a:solidFill>
                <a:schemeClr val="bg1"/>
              </a:solidFill>
              <a:latin typeface="Frutiger-Light"/>
            </a:endParaRPr>
          </a:p>
        </p:txBody>
      </p:sp>
      <p:pic>
        <p:nvPicPr>
          <p:cNvPr id="17" name="Picture 16"/>
          <p:cNvPicPr>
            <a:picLocks noChangeAspect="1"/>
          </p:cNvPicPr>
          <p:nvPr/>
        </p:nvPicPr>
        <p:blipFill>
          <a:blip r:embed="rId6"/>
          <a:stretch>
            <a:fillRect/>
          </a:stretch>
        </p:blipFill>
        <p:spPr>
          <a:xfrm>
            <a:off x="5527994" y="3948833"/>
            <a:ext cx="2948551" cy="2034557"/>
          </a:xfrm>
          <a:prstGeom prst="rect">
            <a:avLst/>
          </a:prstGeom>
        </p:spPr>
      </p:pic>
      <p:sp>
        <p:nvSpPr>
          <p:cNvPr id="18" name="TextBox 17"/>
          <p:cNvSpPr txBox="1"/>
          <p:nvPr/>
        </p:nvSpPr>
        <p:spPr>
          <a:xfrm>
            <a:off x="6063958" y="5994804"/>
            <a:ext cx="1876621" cy="400110"/>
          </a:xfrm>
          <a:prstGeom prst="rect">
            <a:avLst/>
          </a:prstGeom>
          <a:noFill/>
        </p:spPr>
        <p:txBody>
          <a:bodyPr wrap="square" rtlCol="0">
            <a:spAutoFit/>
          </a:bodyPr>
          <a:lstStyle/>
          <a:p>
            <a:pPr algn="ctr"/>
            <a:r>
              <a:rPr lang="en-GB" sz="1000" dirty="0" smtClean="0">
                <a:solidFill>
                  <a:schemeClr val="bg1"/>
                </a:solidFill>
                <a:latin typeface="Frutiger-Light"/>
              </a:rPr>
              <a:t>Contact page</a:t>
            </a:r>
          </a:p>
          <a:p>
            <a:pPr algn="ctr"/>
            <a:r>
              <a:rPr lang="en-GB" sz="1000" dirty="0" smtClean="0">
                <a:solidFill>
                  <a:schemeClr val="bg1"/>
                </a:solidFill>
                <a:latin typeface="Frutiger-Light"/>
              </a:rPr>
              <a:t>Data capture opportunity </a:t>
            </a:r>
            <a:endParaRPr lang="en-GB" sz="1000" dirty="0">
              <a:solidFill>
                <a:schemeClr val="bg1"/>
              </a:solidFill>
              <a:latin typeface="Frutiger-Light"/>
            </a:endParaRPr>
          </a:p>
        </p:txBody>
      </p:sp>
      <p:sp>
        <p:nvSpPr>
          <p:cNvPr id="19" name="TextBox 18"/>
          <p:cNvSpPr txBox="1"/>
          <p:nvPr/>
        </p:nvSpPr>
        <p:spPr>
          <a:xfrm>
            <a:off x="5878087" y="3522416"/>
            <a:ext cx="2248361" cy="246221"/>
          </a:xfrm>
          <a:prstGeom prst="rect">
            <a:avLst/>
          </a:prstGeom>
          <a:noFill/>
        </p:spPr>
        <p:txBody>
          <a:bodyPr wrap="square" rtlCol="0">
            <a:spAutoFit/>
          </a:bodyPr>
          <a:lstStyle/>
          <a:p>
            <a:pPr algn="ctr"/>
            <a:r>
              <a:rPr lang="en-GB" sz="1000" dirty="0" smtClean="0">
                <a:solidFill>
                  <a:schemeClr val="bg1"/>
                </a:solidFill>
                <a:latin typeface="Frutiger-Light"/>
              </a:rPr>
              <a:t>Bloodstock page</a:t>
            </a:r>
            <a:endParaRPr lang="en-GB" sz="1000" dirty="0">
              <a:solidFill>
                <a:schemeClr val="bg1"/>
              </a:solidFill>
              <a:latin typeface="Frutiger-Light"/>
            </a:endParaRPr>
          </a:p>
        </p:txBody>
      </p:sp>
    </p:spTree>
    <p:extLst>
      <p:ext uri="{BB962C8B-B14F-4D97-AF65-F5344CB8AC3E}">
        <p14:creationId xmlns:p14="http://schemas.microsoft.com/office/powerpoint/2010/main" val="475406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0"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dirty="0" smtClean="0">
                <a:solidFill>
                  <a:schemeClr val="bg1"/>
                </a:solidFill>
                <a:latin typeface="Frutiger-Light"/>
                <a:ea typeface="Calibri" panose="020F0502020204030204" pitchFamily="34" charset="0"/>
                <a:cs typeface="Times New Roman" panose="02020603050405020304" pitchFamily="18" charset="0"/>
              </a:rPr>
              <a:t>Branding</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55576" y="1185459"/>
            <a:ext cx="7940510" cy="1275958"/>
          </a:xfrm>
          <a:prstGeom prst="rect">
            <a:avLst/>
          </a:prstGeom>
        </p:spPr>
      </p:pic>
      <p:pic>
        <p:nvPicPr>
          <p:cNvPr id="6" name="Picture 5"/>
          <p:cNvPicPr>
            <a:picLocks noChangeAspect="1"/>
          </p:cNvPicPr>
          <p:nvPr/>
        </p:nvPicPr>
        <p:blipFill>
          <a:blip r:embed="rId4"/>
          <a:stretch>
            <a:fillRect/>
          </a:stretch>
        </p:blipFill>
        <p:spPr>
          <a:xfrm>
            <a:off x="5542804" y="2600560"/>
            <a:ext cx="3349676" cy="2916135"/>
          </a:xfrm>
          <a:prstGeom prst="rect">
            <a:avLst/>
          </a:prstGeom>
        </p:spPr>
      </p:pic>
      <p:pic>
        <p:nvPicPr>
          <p:cNvPr id="8" name="Picture 7"/>
          <p:cNvPicPr>
            <a:picLocks noChangeAspect="1"/>
          </p:cNvPicPr>
          <p:nvPr/>
        </p:nvPicPr>
        <p:blipFill>
          <a:blip r:embed="rId5"/>
          <a:stretch>
            <a:fillRect/>
          </a:stretch>
        </p:blipFill>
        <p:spPr>
          <a:xfrm>
            <a:off x="1049059" y="5655839"/>
            <a:ext cx="6955769" cy="1113718"/>
          </a:xfrm>
          <a:prstGeom prst="rect">
            <a:avLst/>
          </a:prstGeom>
        </p:spPr>
      </p:pic>
      <p:sp>
        <p:nvSpPr>
          <p:cNvPr id="9" name="Rectangle 8"/>
          <p:cNvSpPr/>
          <p:nvPr/>
        </p:nvSpPr>
        <p:spPr>
          <a:xfrm>
            <a:off x="327280" y="2856674"/>
            <a:ext cx="5324840" cy="2339102"/>
          </a:xfrm>
          <a:prstGeom prst="rect">
            <a:avLst/>
          </a:prstGeom>
        </p:spPr>
        <p:txBody>
          <a:bodyPr wrap="square">
            <a:spAutoFit/>
          </a:bodyPr>
          <a:lstStyle/>
          <a:p>
            <a:r>
              <a:rPr lang="en-GB" sz="2000" b="1" dirty="0">
                <a:solidFill>
                  <a:schemeClr val="bg1"/>
                </a:solidFill>
                <a:latin typeface="Frutiger-Light"/>
              </a:rPr>
              <a:t>Destination Europe branding agreements</a:t>
            </a:r>
          </a:p>
          <a:p>
            <a:endParaRPr lang="en-GB" sz="1400" dirty="0">
              <a:solidFill>
                <a:schemeClr val="bg1"/>
              </a:solidFill>
              <a:latin typeface="Frutiger-Light"/>
            </a:endParaRPr>
          </a:p>
          <a:p>
            <a:r>
              <a:rPr lang="en-GB" sz="1400" b="1" dirty="0" smtClean="0">
                <a:solidFill>
                  <a:schemeClr val="bg1"/>
                </a:solidFill>
                <a:latin typeface="Frutiger-Light"/>
              </a:rPr>
              <a:t>TDN</a:t>
            </a:r>
            <a:endParaRPr lang="en-GB" sz="1400" b="1" dirty="0">
              <a:solidFill>
                <a:schemeClr val="bg1"/>
              </a:solidFill>
              <a:latin typeface="Frutiger-Light"/>
            </a:endParaRPr>
          </a:p>
          <a:p>
            <a:r>
              <a:rPr lang="en-GB" sz="1400" dirty="0">
                <a:solidFill>
                  <a:schemeClr val="bg1"/>
                </a:solidFill>
                <a:latin typeface="Frutiger-Light"/>
              </a:rPr>
              <a:t>Sponsorship of the European section of the TDN </a:t>
            </a:r>
          </a:p>
          <a:p>
            <a:r>
              <a:rPr lang="en-GB" sz="1400" dirty="0">
                <a:solidFill>
                  <a:schemeClr val="bg1"/>
                </a:solidFill>
                <a:latin typeface="Frutiger-Light"/>
              </a:rPr>
              <a:t>30 full pages of advertising </a:t>
            </a:r>
          </a:p>
          <a:p>
            <a:endParaRPr lang="en-GB" sz="1400" dirty="0">
              <a:solidFill>
                <a:schemeClr val="bg1"/>
              </a:solidFill>
              <a:latin typeface="Frutiger-Light"/>
            </a:endParaRPr>
          </a:p>
          <a:p>
            <a:endParaRPr lang="en-GB" sz="1400" dirty="0">
              <a:solidFill>
                <a:schemeClr val="bg1"/>
              </a:solidFill>
              <a:latin typeface="Frutiger-Light"/>
            </a:endParaRPr>
          </a:p>
          <a:p>
            <a:r>
              <a:rPr lang="en-GB" sz="1400" b="1" dirty="0">
                <a:solidFill>
                  <a:schemeClr val="bg1"/>
                </a:solidFill>
                <a:latin typeface="Frutiger-Light"/>
              </a:rPr>
              <a:t>ANZ</a:t>
            </a:r>
          </a:p>
          <a:p>
            <a:r>
              <a:rPr lang="en-GB" sz="1400" dirty="0">
                <a:solidFill>
                  <a:schemeClr val="bg1"/>
                </a:solidFill>
                <a:latin typeface="Frutiger-Light"/>
              </a:rPr>
              <a:t>Sponsorship of the weekly European Round-UP</a:t>
            </a:r>
          </a:p>
          <a:p>
            <a:r>
              <a:rPr lang="en-GB" sz="1400" dirty="0">
                <a:solidFill>
                  <a:schemeClr val="bg1"/>
                </a:solidFill>
                <a:latin typeface="Frutiger-Light"/>
              </a:rPr>
              <a:t>A monthly </a:t>
            </a:r>
            <a:r>
              <a:rPr lang="en-GB" sz="1400" dirty="0" smtClean="0">
                <a:solidFill>
                  <a:schemeClr val="bg1"/>
                </a:solidFill>
                <a:latin typeface="Frutiger-Light"/>
              </a:rPr>
              <a:t>half </a:t>
            </a:r>
            <a:r>
              <a:rPr lang="en-GB" sz="1400" dirty="0">
                <a:solidFill>
                  <a:schemeClr val="bg1"/>
                </a:solidFill>
                <a:latin typeface="Frutiger-Light"/>
              </a:rPr>
              <a:t>page advert</a:t>
            </a:r>
          </a:p>
        </p:txBody>
      </p:sp>
      <p:sp>
        <p:nvSpPr>
          <p:cNvPr id="11" name="TextBox 10"/>
          <p:cNvSpPr txBox="1"/>
          <p:nvPr/>
        </p:nvSpPr>
        <p:spPr>
          <a:xfrm>
            <a:off x="327281" y="2465362"/>
            <a:ext cx="1364399" cy="230832"/>
          </a:xfrm>
          <a:prstGeom prst="rect">
            <a:avLst/>
          </a:prstGeom>
          <a:noFill/>
        </p:spPr>
        <p:txBody>
          <a:bodyPr wrap="square" rtlCol="0">
            <a:spAutoFit/>
          </a:bodyPr>
          <a:lstStyle/>
          <a:p>
            <a:r>
              <a:rPr lang="en-GB" sz="900" dirty="0" smtClean="0">
                <a:solidFill>
                  <a:schemeClr val="bg1"/>
                </a:solidFill>
                <a:latin typeface="Frutiger-Light"/>
              </a:rPr>
              <a:t>ANZ Branding</a:t>
            </a:r>
            <a:endParaRPr lang="en-GB" sz="900" dirty="0">
              <a:solidFill>
                <a:schemeClr val="bg1"/>
              </a:solidFill>
              <a:latin typeface="Frutiger-Light"/>
            </a:endParaRPr>
          </a:p>
        </p:txBody>
      </p:sp>
      <p:sp>
        <p:nvSpPr>
          <p:cNvPr id="13" name="TextBox 12"/>
          <p:cNvSpPr txBox="1"/>
          <p:nvPr/>
        </p:nvSpPr>
        <p:spPr>
          <a:xfrm>
            <a:off x="327281" y="5373216"/>
            <a:ext cx="1364399" cy="246221"/>
          </a:xfrm>
          <a:prstGeom prst="rect">
            <a:avLst/>
          </a:prstGeom>
          <a:noFill/>
        </p:spPr>
        <p:txBody>
          <a:bodyPr wrap="square" rtlCol="0">
            <a:spAutoFit/>
          </a:bodyPr>
          <a:lstStyle/>
          <a:p>
            <a:r>
              <a:rPr lang="en-GB" sz="1000" dirty="0" smtClean="0">
                <a:solidFill>
                  <a:schemeClr val="bg1"/>
                </a:solidFill>
                <a:latin typeface="Frutiger-Light"/>
              </a:rPr>
              <a:t>ANZ Branding</a:t>
            </a:r>
            <a:endParaRPr lang="en-GB" sz="1000" dirty="0">
              <a:solidFill>
                <a:schemeClr val="bg1"/>
              </a:solidFill>
              <a:latin typeface="Frutiger-Light"/>
            </a:endParaRPr>
          </a:p>
        </p:txBody>
      </p:sp>
      <p:sp>
        <p:nvSpPr>
          <p:cNvPr id="15" name="TextBox 14"/>
          <p:cNvSpPr txBox="1"/>
          <p:nvPr/>
        </p:nvSpPr>
        <p:spPr>
          <a:xfrm>
            <a:off x="4643212" y="2573083"/>
            <a:ext cx="1296144" cy="246221"/>
          </a:xfrm>
          <a:prstGeom prst="rect">
            <a:avLst/>
          </a:prstGeom>
          <a:noFill/>
        </p:spPr>
        <p:txBody>
          <a:bodyPr wrap="square" rtlCol="0">
            <a:spAutoFit/>
          </a:bodyPr>
          <a:lstStyle/>
          <a:p>
            <a:r>
              <a:rPr lang="en-GB" sz="1000" dirty="0" smtClean="0">
                <a:solidFill>
                  <a:schemeClr val="bg1"/>
                </a:solidFill>
              </a:rPr>
              <a:t>TDN Branding</a:t>
            </a:r>
            <a:endParaRPr lang="en-GB" sz="1000" dirty="0">
              <a:solidFill>
                <a:schemeClr val="bg1"/>
              </a:solidFill>
            </a:endParaRPr>
          </a:p>
        </p:txBody>
      </p:sp>
    </p:spTree>
    <p:extLst>
      <p:ext uri="{BB962C8B-B14F-4D97-AF65-F5344CB8AC3E}">
        <p14:creationId xmlns:p14="http://schemas.microsoft.com/office/powerpoint/2010/main" val="475558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19778"/>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6721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dirty="0" smtClean="0">
                <a:solidFill>
                  <a:schemeClr val="bg1"/>
                </a:solidFill>
                <a:effectLst/>
                <a:latin typeface="Frutiger-Light"/>
                <a:ea typeface="Calibri" panose="020F0502020204030204" pitchFamily="34" charset="0"/>
                <a:cs typeface="Times New Roman" panose="02020603050405020304" pitchFamily="18" charset="0"/>
              </a:rPr>
              <a:t>2014 Events</a:t>
            </a:r>
            <a:r>
              <a:rPr lang="en-GB" dirty="0">
                <a:solidFill>
                  <a:schemeClr val="bg1"/>
                </a:solidFill>
                <a:effectLst/>
                <a:latin typeface="Frutiger-Light"/>
                <a:ea typeface="Calibri" panose="020F0502020204030204" pitchFamily="34" charset="0"/>
                <a:cs typeface="Times New Roman" panose="02020603050405020304" pitchFamily="18" charset="0"/>
              </a:rPr>
              <a:t> </a:t>
            </a:r>
          </a:p>
        </p:txBody>
      </p:sp>
      <p:sp>
        <p:nvSpPr>
          <p:cNvPr id="3" name="TextBox 2"/>
          <p:cNvSpPr txBox="1"/>
          <p:nvPr/>
        </p:nvSpPr>
        <p:spPr>
          <a:xfrm>
            <a:off x="1259632" y="1628800"/>
            <a:ext cx="6912768" cy="4431983"/>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chemeClr val="bg1"/>
                </a:solidFill>
                <a:latin typeface="Frutiger-Light"/>
              </a:rPr>
              <a:t>Royal Ascot Drinks and Canapés party</a:t>
            </a:r>
          </a:p>
          <a:p>
            <a:endParaRPr lang="en-GB" dirty="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Over 200 invited guests from Australia, North America, Hong Kong and South Africa</a:t>
            </a:r>
          </a:p>
          <a:p>
            <a:pPr marL="742950" lvl="1" indent="-285750">
              <a:buFont typeface="Courier New" panose="02070309020205020404" pitchFamily="49" charset="0"/>
              <a:buChar char="o"/>
            </a:pPr>
            <a:endParaRPr lang="en-GB" dirty="0" smtClean="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Guests included: international owners, trainers, breeders and bloodstock agents </a:t>
            </a:r>
          </a:p>
          <a:p>
            <a:pPr marL="285750" indent="-285750">
              <a:buFont typeface="Arial" panose="020B0604020202020204" pitchFamily="34" charset="0"/>
              <a:buChar char="•"/>
            </a:pPr>
            <a:endParaRPr lang="en-GB" dirty="0">
              <a:solidFill>
                <a:schemeClr val="bg1"/>
              </a:solidFill>
              <a:latin typeface="Frutiger-Light"/>
            </a:endParaRPr>
          </a:p>
          <a:p>
            <a:pPr marL="285750" indent="-285750">
              <a:buFont typeface="Arial" panose="020B0604020202020204" pitchFamily="34" charset="0"/>
              <a:buChar char="•"/>
            </a:pPr>
            <a:r>
              <a:rPr lang="en-GB" sz="2400" b="1" dirty="0" smtClean="0">
                <a:solidFill>
                  <a:schemeClr val="bg1"/>
                </a:solidFill>
                <a:latin typeface="Frutiger-Light"/>
              </a:rPr>
              <a:t>Keeneland Dinners</a:t>
            </a:r>
          </a:p>
          <a:p>
            <a:endParaRPr lang="en-GB" dirty="0">
              <a:solidFill>
                <a:schemeClr val="bg1"/>
              </a:solidFill>
              <a:latin typeface="Frutiger-Light"/>
            </a:endParaRPr>
          </a:p>
          <a:p>
            <a:pPr marL="742950" lvl="1" indent="-285750">
              <a:buFont typeface="Courier New" panose="02070309020205020404" pitchFamily="49" charset="0"/>
              <a:buChar char="o"/>
            </a:pPr>
            <a:r>
              <a:rPr lang="en-GB" dirty="0">
                <a:solidFill>
                  <a:schemeClr val="bg1"/>
                </a:solidFill>
                <a:latin typeface="Frutiger-Light"/>
              </a:rPr>
              <a:t>4</a:t>
            </a:r>
            <a:r>
              <a:rPr lang="en-GB" dirty="0" smtClean="0">
                <a:solidFill>
                  <a:schemeClr val="bg1"/>
                </a:solidFill>
                <a:latin typeface="Frutiger-Light"/>
              </a:rPr>
              <a:t> focused and intimate dinners during the Keeneland Sales</a:t>
            </a:r>
          </a:p>
          <a:p>
            <a:pPr marL="742950" lvl="1" indent="-285750">
              <a:buFont typeface="Courier New" panose="02070309020205020404" pitchFamily="49" charset="0"/>
              <a:buChar char="o"/>
            </a:pPr>
            <a:endParaRPr lang="en-GB" dirty="0" smtClean="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Guests included: American owners, trainers, breeders and bloodstock agents</a:t>
            </a:r>
          </a:p>
          <a:p>
            <a:endParaRPr lang="en-GB" dirty="0"/>
          </a:p>
        </p:txBody>
      </p:sp>
    </p:spTree>
    <p:extLst>
      <p:ext uri="{BB962C8B-B14F-4D97-AF65-F5344CB8AC3E}">
        <p14:creationId xmlns:p14="http://schemas.microsoft.com/office/powerpoint/2010/main" val="760495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19778"/>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5076056" y="404664"/>
            <a:ext cx="3816424" cy="38549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dirty="0" smtClean="0">
                <a:solidFill>
                  <a:schemeClr val="bg1"/>
                </a:solidFill>
                <a:effectLst/>
                <a:latin typeface="Frutiger-Light"/>
                <a:ea typeface="Calibri" panose="020F0502020204030204" pitchFamily="34" charset="0"/>
                <a:cs typeface="Times New Roman" panose="02020603050405020304" pitchFamily="18" charset="0"/>
              </a:rPr>
              <a:t>2014 </a:t>
            </a:r>
            <a:r>
              <a:rPr lang="en-GB" dirty="0" smtClean="0">
                <a:solidFill>
                  <a:schemeClr val="bg1"/>
                </a:solidFill>
                <a:latin typeface="Frutiger-Light"/>
                <a:ea typeface="Calibri" panose="020F0502020204030204" pitchFamily="34" charset="0"/>
                <a:cs typeface="Times New Roman" panose="02020603050405020304" pitchFamily="18" charset="0"/>
              </a:rPr>
              <a:t>Achievemen</a:t>
            </a:r>
            <a:r>
              <a:rPr lang="en-GB" dirty="0" smtClean="0">
                <a:solidFill>
                  <a:schemeClr val="bg1"/>
                </a:solidFill>
                <a:effectLst/>
                <a:latin typeface="Frutiger-Light"/>
                <a:ea typeface="Calibri" panose="020F0502020204030204" pitchFamily="34" charset="0"/>
                <a:cs typeface="Times New Roman" panose="02020603050405020304" pitchFamily="18" charset="0"/>
              </a:rPr>
              <a:t>ts &amp; Lessons</a:t>
            </a:r>
            <a:r>
              <a:rPr lang="en-GB" dirty="0">
                <a:solidFill>
                  <a:schemeClr val="bg1"/>
                </a:solidFill>
                <a:effectLst/>
                <a:latin typeface="Frutiger-Light"/>
                <a:ea typeface="Calibri" panose="020F0502020204030204" pitchFamily="34" charset="0"/>
                <a:cs typeface="Times New Roman" panose="02020603050405020304" pitchFamily="18" charset="0"/>
              </a:rPr>
              <a:t> </a:t>
            </a:r>
          </a:p>
        </p:txBody>
      </p:sp>
      <p:sp>
        <p:nvSpPr>
          <p:cNvPr id="3" name="TextBox 2"/>
          <p:cNvSpPr txBox="1"/>
          <p:nvPr/>
        </p:nvSpPr>
        <p:spPr>
          <a:xfrm>
            <a:off x="1259632" y="1484784"/>
            <a:ext cx="6912768" cy="5078313"/>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chemeClr val="bg1"/>
                </a:solidFill>
                <a:latin typeface="Frutiger-Light"/>
              </a:rPr>
              <a:t>“Perfect trip” campaign &amp; dinners at </a:t>
            </a:r>
            <a:r>
              <a:rPr lang="en-GB" sz="2400" b="1" dirty="0" err="1" smtClean="0">
                <a:solidFill>
                  <a:schemeClr val="bg1"/>
                </a:solidFill>
                <a:latin typeface="Frutiger-Light"/>
              </a:rPr>
              <a:t>Keeneland</a:t>
            </a:r>
            <a:r>
              <a:rPr lang="en-GB" sz="2400" b="1" dirty="0" smtClean="0">
                <a:solidFill>
                  <a:schemeClr val="bg1"/>
                </a:solidFill>
                <a:latin typeface="Frutiger-Light"/>
              </a:rPr>
              <a:t> proved highly effective</a:t>
            </a:r>
          </a:p>
          <a:p>
            <a:endParaRPr lang="en-GB" dirty="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Increased involvement of American buyers at European yearling &amp; bloodstock sales: Alex Solis &amp; Justin </a:t>
            </a:r>
            <a:r>
              <a:rPr lang="en-GB" dirty="0" err="1" smtClean="0">
                <a:solidFill>
                  <a:schemeClr val="bg1"/>
                </a:solidFill>
                <a:latin typeface="Frutiger-Light"/>
              </a:rPr>
              <a:t>Litt</a:t>
            </a:r>
            <a:r>
              <a:rPr lang="en-GB" dirty="0" smtClean="0">
                <a:solidFill>
                  <a:schemeClr val="bg1"/>
                </a:solidFill>
                <a:latin typeface="Frutiger-Light"/>
              </a:rPr>
              <a:t>, Shawn Dugan, Justin </a:t>
            </a:r>
            <a:r>
              <a:rPr lang="en-GB" dirty="0" err="1" smtClean="0">
                <a:solidFill>
                  <a:schemeClr val="bg1"/>
                </a:solidFill>
                <a:latin typeface="Frutiger-Light"/>
              </a:rPr>
              <a:t>Casse</a:t>
            </a:r>
            <a:r>
              <a:rPr lang="en-GB" dirty="0" smtClean="0">
                <a:solidFill>
                  <a:schemeClr val="bg1"/>
                </a:solidFill>
                <a:latin typeface="Frutiger-Light"/>
              </a:rPr>
              <a:t> etc.  </a:t>
            </a:r>
          </a:p>
          <a:p>
            <a:endParaRPr lang="en-GB" dirty="0">
              <a:solidFill>
                <a:schemeClr val="bg1"/>
              </a:solidFill>
              <a:latin typeface="Frutiger-Light"/>
            </a:endParaRPr>
          </a:p>
          <a:p>
            <a:pPr marL="285750" indent="-285750">
              <a:buFont typeface="Arial" panose="020B0604020202020204" pitchFamily="34" charset="0"/>
              <a:buChar char="•"/>
            </a:pPr>
            <a:r>
              <a:rPr lang="en-GB" sz="2400" b="1" dirty="0" smtClean="0">
                <a:solidFill>
                  <a:schemeClr val="bg1"/>
                </a:solidFill>
                <a:latin typeface="Frutiger-Light"/>
              </a:rPr>
              <a:t>Assessment of Royal Ascot event</a:t>
            </a:r>
          </a:p>
          <a:p>
            <a:endParaRPr lang="en-GB" dirty="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Well-attended party, yet including a high number of Europeans who do not belong to Destination Europe’s target population.</a:t>
            </a:r>
          </a:p>
          <a:p>
            <a:pPr marL="742950" lvl="1" indent="-285750">
              <a:buFont typeface="Courier New" panose="02070309020205020404" pitchFamily="49" charset="0"/>
              <a:buChar char="o"/>
            </a:pPr>
            <a:endParaRPr lang="en-GB" dirty="0" smtClean="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Disappointing return on investment</a:t>
            </a:r>
          </a:p>
          <a:p>
            <a:pPr lvl="1"/>
            <a:endParaRPr lang="en-GB" dirty="0" smtClean="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All future events held in core destinations.</a:t>
            </a:r>
          </a:p>
          <a:p>
            <a:endParaRPr lang="en-GB" dirty="0"/>
          </a:p>
        </p:txBody>
      </p:sp>
    </p:spTree>
    <p:extLst>
      <p:ext uri="{BB962C8B-B14F-4D97-AF65-F5344CB8AC3E}">
        <p14:creationId xmlns:p14="http://schemas.microsoft.com/office/powerpoint/2010/main" val="2801858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19778"/>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8549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dirty="0" smtClean="0">
                <a:solidFill>
                  <a:schemeClr val="bg1"/>
                </a:solidFill>
                <a:effectLst/>
                <a:latin typeface="Frutiger-Light"/>
                <a:ea typeface="Calibri" panose="020F0502020204030204" pitchFamily="34" charset="0"/>
                <a:cs typeface="Times New Roman" panose="02020603050405020304" pitchFamily="18" charset="0"/>
              </a:rPr>
              <a:t>2015 Program of events</a:t>
            </a:r>
            <a:r>
              <a:rPr lang="en-GB" dirty="0">
                <a:solidFill>
                  <a:schemeClr val="bg1"/>
                </a:solidFill>
                <a:effectLst/>
                <a:latin typeface="Frutiger-Light"/>
                <a:ea typeface="Calibri" panose="020F0502020204030204" pitchFamily="34" charset="0"/>
                <a:cs typeface="Times New Roman" panose="02020603050405020304" pitchFamily="18" charset="0"/>
              </a:rPr>
              <a:t> </a:t>
            </a:r>
          </a:p>
        </p:txBody>
      </p:sp>
      <p:sp>
        <p:nvSpPr>
          <p:cNvPr id="3" name="TextBox 2"/>
          <p:cNvSpPr txBox="1"/>
          <p:nvPr/>
        </p:nvSpPr>
        <p:spPr>
          <a:xfrm>
            <a:off x="1259632" y="1628800"/>
            <a:ext cx="6912768" cy="4985980"/>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chemeClr val="bg1"/>
                </a:solidFill>
                <a:latin typeface="Frutiger-Light"/>
              </a:rPr>
              <a:t>Qatar International Equestrian Festival</a:t>
            </a:r>
          </a:p>
          <a:p>
            <a:endParaRPr lang="en-GB" dirty="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Hospitality at Doha racecourse on February 25, Qatar International Day</a:t>
            </a:r>
          </a:p>
          <a:p>
            <a:pPr marL="742950" lvl="1" indent="-285750">
              <a:buFont typeface="Courier New" panose="02070309020205020404" pitchFamily="49" charset="0"/>
              <a:buChar char="o"/>
            </a:pPr>
            <a:endParaRPr lang="en-GB" dirty="0" smtClean="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50+ selected guests (owners, trainers, breeders and bloodstock agents from Qatar and neighbouring countries) </a:t>
            </a:r>
          </a:p>
          <a:p>
            <a:pPr marL="285750" indent="-285750">
              <a:buFont typeface="Arial" panose="020B0604020202020204" pitchFamily="34" charset="0"/>
              <a:buChar char="•"/>
            </a:pPr>
            <a:endParaRPr lang="en-GB" dirty="0">
              <a:solidFill>
                <a:schemeClr val="bg1"/>
              </a:solidFill>
              <a:latin typeface="Frutiger-Light"/>
            </a:endParaRPr>
          </a:p>
          <a:p>
            <a:pPr marL="285750" indent="-285750">
              <a:buFont typeface="Arial" panose="020B0604020202020204" pitchFamily="34" charset="0"/>
              <a:buChar char="•"/>
            </a:pPr>
            <a:r>
              <a:rPr lang="en-GB" sz="2400" b="1" dirty="0" err="1" smtClean="0">
                <a:solidFill>
                  <a:schemeClr val="bg1"/>
                </a:solidFill>
                <a:latin typeface="Frutiger-Light"/>
              </a:rPr>
              <a:t>Inglis</a:t>
            </a:r>
            <a:r>
              <a:rPr lang="en-GB" sz="2400" b="1" dirty="0" smtClean="0">
                <a:solidFill>
                  <a:schemeClr val="bg1"/>
                </a:solidFill>
                <a:latin typeface="Frutiger-Light"/>
              </a:rPr>
              <a:t> Easter yearling sale</a:t>
            </a:r>
          </a:p>
          <a:p>
            <a:endParaRPr lang="en-GB" dirty="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Planning to replicate the organisation of intimate dinners, which proved successful last year at </a:t>
            </a:r>
            <a:r>
              <a:rPr lang="en-GB" dirty="0" err="1" smtClean="0">
                <a:solidFill>
                  <a:schemeClr val="bg1"/>
                </a:solidFill>
                <a:latin typeface="Frutiger-Light"/>
              </a:rPr>
              <a:t>Keeneland</a:t>
            </a:r>
            <a:endParaRPr lang="en-GB" dirty="0" smtClean="0">
              <a:solidFill>
                <a:schemeClr val="bg1"/>
              </a:solidFill>
              <a:latin typeface="Frutiger-Light"/>
            </a:endParaRPr>
          </a:p>
          <a:p>
            <a:pPr lvl="1"/>
            <a:endParaRPr lang="en-GB" dirty="0" smtClean="0">
              <a:solidFill>
                <a:schemeClr val="bg1"/>
              </a:solidFill>
              <a:latin typeface="Frutiger-Light"/>
            </a:endParaRPr>
          </a:p>
          <a:p>
            <a:pPr marL="742950" lvl="1" indent="-285750">
              <a:buFont typeface="Courier New" panose="02070309020205020404" pitchFamily="49" charset="0"/>
              <a:buChar char="o"/>
            </a:pPr>
            <a:r>
              <a:rPr lang="en-GB" dirty="0" smtClean="0">
                <a:solidFill>
                  <a:schemeClr val="bg1"/>
                </a:solidFill>
                <a:latin typeface="Frutiger-Light"/>
              </a:rPr>
              <a:t>Targets: trainers, owners, breeders &amp; bloodstock agents with the right profile to buy / race in Europe</a:t>
            </a:r>
          </a:p>
          <a:p>
            <a:pPr marL="742950" lvl="1" indent="-285750">
              <a:buFont typeface="Courier New" panose="02070309020205020404" pitchFamily="49" charset="0"/>
              <a:buChar char="o"/>
            </a:pPr>
            <a:endParaRPr lang="en-GB" dirty="0" smtClean="0">
              <a:solidFill>
                <a:schemeClr val="bg1"/>
              </a:solidFill>
              <a:latin typeface="Frutiger-Light"/>
            </a:endParaRPr>
          </a:p>
          <a:p>
            <a:endParaRPr lang="en-GB" dirty="0"/>
          </a:p>
        </p:txBody>
      </p:sp>
    </p:spTree>
    <p:extLst>
      <p:ext uri="{BB962C8B-B14F-4D97-AF65-F5344CB8AC3E}">
        <p14:creationId xmlns:p14="http://schemas.microsoft.com/office/powerpoint/2010/main" val="529200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19778"/>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8869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dirty="0" smtClean="0">
                <a:solidFill>
                  <a:schemeClr val="bg1"/>
                </a:solidFill>
                <a:latin typeface="Frutiger-Light"/>
                <a:ea typeface="Calibri" panose="020F0502020204030204" pitchFamily="34" charset="0"/>
                <a:cs typeface="Times New Roman" panose="02020603050405020304" pitchFamily="18" charset="0"/>
              </a:rPr>
              <a:t>Membership</a:t>
            </a:r>
            <a:r>
              <a:rPr lang="en-GB" dirty="0">
                <a:solidFill>
                  <a:schemeClr val="bg1"/>
                </a:solidFill>
                <a:effectLst/>
                <a:latin typeface="Frutiger-Light"/>
                <a:ea typeface="Calibri" panose="020F0502020204030204" pitchFamily="34" charset="0"/>
                <a:cs typeface="Times New Roman" panose="02020603050405020304" pitchFamily="18" charset="0"/>
              </a:rPr>
              <a:t> </a:t>
            </a:r>
          </a:p>
        </p:txBody>
      </p:sp>
      <p:sp>
        <p:nvSpPr>
          <p:cNvPr id="3" name="TextBox 2"/>
          <p:cNvSpPr txBox="1"/>
          <p:nvPr/>
        </p:nvSpPr>
        <p:spPr>
          <a:xfrm>
            <a:off x="1259632" y="1628800"/>
            <a:ext cx="6912768" cy="387798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bg1"/>
                </a:solidFill>
                <a:latin typeface="Frutiger-Light"/>
              </a:rPr>
              <a:t>Partner- €</a:t>
            </a:r>
            <a:r>
              <a:rPr lang="en-GB" sz="2400" b="1" dirty="0" smtClean="0">
                <a:solidFill>
                  <a:schemeClr val="bg1"/>
                </a:solidFill>
                <a:latin typeface="Frutiger-Light"/>
              </a:rPr>
              <a:t>20,000</a:t>
            </a:r>
          </a:p>
          <a:p>
            <a:pPr marL="285750" indent="-285750">
              <a:buFont typeface="Arial" panose="020B0604020202020204" pitchFamily="34" charset="0"/>
              <a:buChar char="•"/>
            </a:pPr>
            <a:endParaRPr lang="en-GB" b="1" dirty="0">
              <a:solidFill>
                <a:schemeClr val="bg1"/>
              </a:solidFill>
              <a:latin typeface="Frutiger-Light"/>
            </a:endParaRPr>
          </a:p>
          <a:p>
            <a:r>
              <a:rPr lang="en-GB" dirty="0">
                <a:solidFill>
                  <a:schemeClr val="bg1"/>
                </a:solidFill>
                <a:latin typeface="Frutiger-Light"/>
              </a:rPr>
              <a:t>Strategic </a:t>
            </a:r>
            <a:r>
              <a:rPr lang="en-GB" dirty="0" smtClean="0">
                <a:solidFill>
                  <a:schemeClr val="bg1"/>
                </a:solidFill>
                <a:latin typeface="Frutiger-Light"/>
              </a:rPr>
              <a:t>decisions, use </a:t>
            </a:r>
            <a:r>
              <a:rPr lang="en-GB" dirty="0">
                <a:solidFill>
                  <a:schemeClr val="bg1"/>
                </a:solidFill>
                <a:latin typeface="Frutiger-Light"/>
              </a:rPr>
              <a:t>of the shared </a:t>
            </a:r>
            <a:r>
              <a:rPr lang="en-GB" dirty="0" smtClean="0">
                <a:solidFill>
                  <a:schemeClr val="bg1"/>
                </a:solidFill>
                <a:latin typeface="Frutiger-Light"/>
              </a:rPr>
              <a:t>funds, inclusion of brand in all advertising and PR sits with all full partners. </a:t>
            </a:r>
            <a:endParaRPr lang="en-GB" b="1" dirty="0" smtClean="0">
              <a:solidFill>
                <a:schemeClr val="bg1"/>
              </a:solidFill>
              <a:latin typeface="Frutiger-Light"/>
            </a:endParaRPr>
          </a:p>
          <a:p>
            <a:endParaRPr lang="en-GB" dirty="0">
              <a:solidFill>
                <a:schemeClr val="bg1"/>
              </a:solidFill>
            </a:endParaRPr>
          </a:p>
          <a:p>
            <a:pPr marL="285750" indent="-285750">
              <a:buFont typeface="Arial" panose="020B0604020202020204" pitchFamily="34" charset="0"/>
              <a:buChar char="•"/>
            </a:pPr>
            <a:r>
              <a:rPr lang="en-GB" sz="2400" b="1" dirty="0" smtClean="0">
                <a:solidFill>
                  <a:schemeClr val="bg1"/>
                </a:solidFill>
                <a:latin typeface="Frutiger-Light"/>
              </a:rPr>
              <a:t>Junior Partner- </a:t>
            </a:r>
            <a:r>
              <a:rPr lang="en-GB" sz="2400" b="1" dirty="0">
                <a:solidFill>
                  <a:schemeClr val="bg1"/>
                </a:solidFill>
                <a:latin typeface="Frutiger-Light"/>
              </a:rPr>
              <a:t>€10,000</a:t>
            </a:r>
          </a:p>
          <a:p>
            <a:endParaRPr lang="en-GB" b="1" dirty="0" smtClean="0">
              <a:solidFill>
                <a:schemeClr val="bg1"/>
              </a:solidFill>
              <a:latin typeface="Frutiger-Light"/>
            </a:endParaRPr>
          </a:p>
          <a:p>
            <a:r>
              <a:rPr lang="en-GB" dirty="0">
                <a:solidFill>
                  <a:schemeClr val="bg1"/>
                </a:solidFill>
                <a:latin typeface="Frutiger-Light"/>
              </a:rPr>
              <a:t>F</a:t>
            </a:r>
            <a:r>
              <a:rPr lang="en-GB" dirty="0" smtClean="0">
                <a:solidFill>
                  <a:schemeClr val="bg1"/>
                </a:solidFill>
                <a:latin typeface="Frutiger-Light"/>
              </a:rPr>
              <a:t>ull </a:t>
            </a:r>
            <a:r>
              <a:rPr lang="en-GB" dirty="0">
                <a:solidFill>
                  <a:schemeClr val="bg1"/>
                </a:solidFill>
                <a:latin typeface="Frutiger-Light"/>
              </a:rPr>
              <a:t>inclusion of </a:t>
            </a:r>
            <a:r>
              <a:rPr lang="en-GB" dirty="0" smtClean="0">
                <a:solidFill>
                  <a:schemeClr val="bg1"/>
                </a:solidFill>
                <a:latin typeface="Frutiger-Light"/>
              </a:rPr>
              <a:t>brand </a:t>
            </a:r>
            <a:r>
              <a:rPr lang="en-GB" dirty="0">
                <a:solidFill>
                  <a:schemeClr val="bg1"/>
                </a:solidFill>
                <a:latin typeface="Frutiger-Light"/>
              </a:rPr>
              <a:t>in all advertising and PR, </a:t>
            </a:r>
            <a:r>
              <a:rPr lang="en-GB" dirty="0" smtClean="0">
                <a:solidFill>
                  <a:schemeClr val="bg1"/>
                </a:solidFill>
                <a:latin typeface="Frutiger-Light"/>
              </a:rPr>
              <a:t>and the opportunity to join </a:t>
            </a:r>
            <a:r>
              <a:rPr lang="en-GB" dirty="0">
                <a:solidFill>
                  <a:schemeClr val="bg1"/>
                </a:solidFill>
                <a:latin typeface="Frutiger-Light"/>
              </a:rPr>
              <a:t>selected events with a small number of </a:t>
            </a:r>
            <a:r>
              <a:rPr lang="en-GB" dirty="0" smtClean="0">
                <a:solidFill>
                  <a:schemeClr val="bg1"/>
                </a:solidFill>
                <a:latin typeface="Frutiger-Light"/>
              </a:rPr>
              <a:t>guests sits with all junior partners.</a:t>
            </a:r>
            <a:endParaRPr lang="en-GB" dirty="0">
              <a:solidFill>
                <a:schemeClr val="bg1"/>
              </a:solidFill>
              <a:latin typeface="Frutiger-Light"/>
            </a:endParaRPr>
          </a:p>
          <a:p>
            <a:endParaRPr lang="en-GB" b="1" dirty="0">
              <a:solidFill>
                <a:schemeClr val="bg1"/>
              </a:solidFill>
              <a:latin typeface="Frutiger-Light"/>
            </a:endParaRPr>
          </a:p>
          <a:p>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738178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0" y="-20694"/>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8869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Contacts</a:t>
            </a: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2"/>
          <p:cNvSpPr txBox="1">
            <a:spLocks noChangeArrowheads="1"/>
          </p:cNvSpPr>
          <p:nvPr/>
        </p:nvSpPr>
        <p:spPr bwMode="auto">
          <a:xfrm>
            <a:off x="838894" y="1268760"/>
            <a:ext cx="7466211" cy="3528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solidFill>
                  <a:srgbClr val="FFFFFF"/>
                </a:solidFill>
                <a:effectLst/>
                <a:latin typeface="Frutiger-Light"/>
                <a:ea typeface="Calibri" panose="020F0502020204030204" pitchFamily="34" charset="0"/>
                <a:cs typeface="Frutiger-Light"/>
              </a:rPr>
              <a:t> </a:t>
            </a:r>
            <a:r>
              <a:rPr lang="en-GB" sz="1600" dirty="0" err="1" smtClean="0">
                <a:solidFill>
                  <a:srgbClr val="FFFFFF"/>
                </a:solidFill>
                <a:effectLst/>
                <a:latin typeface="Frutiger-Light"/>
                <a:ea typeface="Calibri" panose="020F0502020204030204" pitchFamily="34" charset="0"/>
                <a:cs typeface="Frutiger-Light"/>
              </a:rPr>
              <a:t>Alix</a:t>
            </a:r>
            <a:r>
              <a:rPr lang="en-GB" sz="1600" dirty="0" smtClean="0">
                <a:solidFill>
                  <a:srgbClr val="FFFFFF"/>
                </a:solidFill>
                <a:effectLst/>
                <a:latin typeface="Frutiger-Light"/>
                <a:ea typeface="Calibri" panose="020F0502020204030204" pitchFamily="34" charset="0"/>
                <a:cs typeface="Frutiger-Light"/>
              </a:rPr>
              <a:t> Choppin: +33 624 331 189 / </a:t>
            </a:r>
            <a:r>
              <a:rPr lang="en-GB" sz="1600" dirty="0" err="1" smtClean="0">
                <a:solidFill>
                  <a:srgbClr val="FFFFFF"/>
                </a:solidFill>
                <a:effectLst/>
                <a:latin typeface="Frutiger-Light"/>
                <a:ea typeface="Calibri" panose="020F0502020204030204" pitchFamily="34" charset="0"/>
                <a:cs typeface="Frutiger-Light"/>
              </a:rPr>
              <a:t>info@destinationeuroperacing.com</a:t>
            </a:r>
            <a:endParaRPr lang="en-GB" sz="1600" dirty="0" smtClean="0">
              <a:solidFill>
                <a:srgbClr val="FFFFFF"/>
              </a:solidFill>
              <a:effectLst/>
              <a:latin typeface="Frutiger-Light"/>
              <a:ea typeface="Calibri" panose="020F0502020204030204" pitchFamily="34" charset="0"/>
              <a:cs typeface="Frutiger-Light"/>
            </a:endParaRPr>
          </a:p>
          <a:p>
            <a:pPr algn="ctr">
              <a:lnSpc>
                <a:spcPct val="107000"/>
              </a:lnSpc>
              <a:spcAft>
                <a:spcPts val="800"/>
              </a:spcAft>
            </a:pPr>
            <a:endParaRPr lang="en-GB" sz="800" dirty="0" smtClean="0">
              <a:solidFill>
                <a:srgbClr val="FFFFFF"/>
              </a:solidFill>
              <a:effectLst/>
              <a:latin typeface="Frutiger-Light"/>
              <a:ea typeface="Calibri" panose="020F0502020204030204" pitchFamily="34" charset="0"/>
              <a:cs typeface="Frutiger-Light"/>
            </a:endParaRPr>
          </a:p>
          <a:p>
            <a:pPr algn="ctr">
              <a:lnSpc>
                <a:spcPct val="107000"/>
              </a:lnSpc>
              <a:spcAft>
                <a:spcPts val="800"/>
              </a:spcAft>
            </a:pPr>
            <a:r>
              <a:rPr lang="en-GB" sz="1600" dirty="0" smtClean="0">
                <a:solidFill>
                  <a:srgbClr val="FFFFFF"/>
                </a:solidFill>
                <a:effectLst/>
                <a:latin typeface="Frutiger-Light"/>
                <a:ea typeface="Calibri" panose="020F0502020204030204" pitchFamily="34" charset="0"/>
                <a:cs typeface="Frutiger-Light"/>
              </a:rPr>
              <a:t>Elaine </a:t>
            </a:r>
            <a:r>
              <a:rPr lang="en-GB" sz="1600" dirty="0">
                <a:solidFill>
                  <a:srgbClr val="FFFFFF"/>
                </a:solidFill>
                <a:effectLst/>
                <a:latin typeface="Frutiger-Light"/>
                <a:ea typeface="Calibri" panose="020F0502020204030204" pitchFamily="34" charset="0"/>
                <a:cs typeface="Frutiger-Light"/>
              </a:rPr>
              <a:t>Hatton (ITM): +353 87 901 3000 / </a:t>
            </a:r>
            <a:r>
              <a:rPr lang="en-GB" sz="1600" dirty="0">
                <a:solidFill>
                  <a:srgbClr val="FFFFFF"/>
                </a:solidFill>
                <a:latin typeface="Frutiger-Light"/>
                <a:ea typeface="Calibri" panose="020F0502020204030204" pitchFamily="34" charset="0"/>
                <a:cs typeface="Frutiger-Light"/>
                <a:hlinkClick r:id="rId3"/>
              </a:rPr>
              <a:t>ehatton@itm.ie</a:t>
            </a:r>
            <a:r>
              <a:rPr lang="en-GB" sz="1600" dirty="0">
                <a:solidFill>
                  <a:srgbClr val="FFFFFF"/>
                </a:solidFill>
                <a:latin typeface="Frutiger-Light"/>
                <a:ea typeface="Calibri" panose="020F0502020204030204" pitchFamily="34" charset="0"/>
                <a:cs typeface="Frutiger-Light"/>
              </a:rPr>
              <a:t>  </a:t>
            </a:r>
          </a:p>
          <a:p>
            <a:pPr algn="ctr">
              <a:lnSpc>
                <a:spcPct val="107000"/>
              </a:lnSpc>
              <a:spcAft>
                <a:spcPts val="800"/>
              </a:spcAft>
            </a:pPr>
            <a:endParaRPr lang="en-GB" sz="800" dirty="0" smtClean="0">
              <a:solidFill>
                <a:srgbClr val="FFFFFF"/>
              </a:solidFill>
              <a:effectLst/>
              <a:latin typeface="Frutiger-Light"/>
              <a:ea typeface="Calibri" panose="020F0502020204030204" pitchFamily="34" charset="0"/>
              <a:cs typeface="Frutiger-Light"/>
            </a:endParaRPr>
          </a:p>
          <a:p>
            <a:pPr algn="ctr">
              <a:lnSpc>
                <a:spcPct val="107000"/>
              </a:lnSpc>
              <a:spcAft>
                <a:spcPts val="800"/>
              </a:spcAft>
            </a:pPr>
            <a:r>
              <a:rPr lang="en-GB" sz="1600" dirty="0" err="1" smtClean="0">
                <a:solidFill>
                  <a:srgbClr val="FFFFFF"/>
                </a:solidFill>
                <a:effectLst/>
                <a:latin typeface="Frutiger-Light"/>
                <a:ea typeface="Calibri" panose="020F0502020204030204" pitchFamily="34" charset="0"/>
                <a:cs typeface="Frutiger-Light"/>
              </a:rPr>
              <a:t>Capucine</a:t>
            </a:r>
            <a:r>
              <a:rPr lang="en-GB" sz="1600" dirty="0" smtClean="0">
                <a:solidFill>
                  <a:srgbClr val="FFFFFF"/>
                </a:solidFill>
                <a:effectLst/>
                <a:latin typeface="Frutiger-Light"/>
                <a:ea typeface="Calibri" panose="020F0502020204030204" pitchFamily="34" charset="0"/>
                <a:cs typeface="Frutiger-Light"/>
              </a:rPr>
              <a:t> </a:t>
            </a:r>
            <a:r>
              <a:rPr lang="en-GB" sz="1600" dirty="0" err="1">
                <a:solidFill>
                  <a:srgbClr val="FFFFFF"/>
                </a:solidFill>
                <a:effectLst/>
                <a:latin typeface="Frutiger-Light"/>
                <a:ea typeface="Calibri" panose="020F0502020204030204" pitchFamily="34" charset="0"/>
                <a:cs typeface="Frutiger-Light"/>
              </a:rPr>
              <a:t>Houel</a:t>
            </a:r>
            <a:r>
              <a:rPr lang="en-GB" sz="1600" dirty="0">
                <a:solidFill>
                  <a:srgbClr val="FFFFFF"/>
                </a:solidFill>
                <a:effectLst/>
                <a:latin typeface="Frutiger-Light"/>
                <a:ea typeface="Calibri" panose="020F0502020204030204" pitchFamily="34" charset="0"/>
                <a:cs typeface="Frutiger-Light"/>
              </a:rPr>
              <a:t> (FRBC): +33 1 49 10 23 33 / </a:t>
            </a:r>
            <a:r>
              <a:rPr lang="en-GB" sz="1600" dirty="0" smtClean="0">
                <a:solidFill>
                  <a:srgbClr val="FFFFFF"/>
                </a:solidFill>
                <a:effectLst/>
                <a:latin typeface="Frutiger-Light"/>
                <a:ea typeface="Calibri" panose="020F0502020204030204" pitchFamily="34" charset="0"/>
                <a:cs typeface="Frutiger-Light"/>
              </a:rPr>
              <a:t>chouel@frbc.net</a:t>
            </a:r>
            <a:endParaRPr lang="en-GB" sz="1600" dirty="0">
              <a:effectLst/>
              <a:latin typeface="Frutiger-Light"/>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FFFFFF"/>
                </a:solidFill>
                <a:effectLst/>
                <a:latin typeface="Frutiger-Light"/>
                <a:ea typeface="Calibri" panose="020F0502020204030204" pitchFamily="34" charset="0"/>
                <a:cs typeface="Frutiger-Light"/>
              </a:rPr>
              <a:t> </a:t>
            </a:r>
            <a:endParaRPr lang="en-GB" sz="800" dirty="0">
              <a:effectLst/>
              <a:latin typeface="Frutiger-Ligh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solidFill>
                  <a:srgbClr val="FFFFFF"/>
                </a:solidFill>
                <a:effectLst/>
                <a:latin typeface="Frutiger-Light"/>
                <a:ea typeface="Calibri" panose="020F0502020204030204" pitchFamily="34" charset="0"/>
                <a:cs typeface="Frutiger-Light"/>
              </a:rPr>
              <a:t>Carter Carnegie (GBRI): +44 207 152 0187 / </a:t>
            </a:r>
            <a:r>
              <a:rPr lang="en-GB" sz="1600" dirty="0" smtClean="0">
                <a:solidFill>
                  <a:schemeClr val="bg1"/>
                </a:solidFill>
                <a:effectLst/>
                <a:latin typeface="Frutiger-Light"/>
                <a:ea typeface="Calibri" panose="020F0502020204030204" pitchFamily="34" charset="0"/>
                <a:cs typeface="Frutiger-Light"/>
              </a:rPr>
              <a:t>ccarnegie@greatbritishracing.com</a:t>
            </a:r>
          </a:p>
          <a:p>
            <a:pPr algn="ctr">
              <a:lnSpc>
                <a:spcPct val="107000"/>
              </a:lnSpc>
              <a:spcAft>
                <a:spcPts val="800"/>
              </a:spcAft>
            </a:pPr>
            <a:endParaRPr lang="en-GB" sz="800" dirty="0">
              <a:solidFill>
                <a:srgbClr val="FFFFFF"/>
              </a:solidFill>
              <a:latin typeface="Frutiger-Ligh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smtClean="0">
                <a:solidFill>
                  <a:srgbClr val="FFFFFF"/>
                </a:solidFill>
                <a:effectLst/>
                <a:latin typeface="Frutiger-Light"/>
                <a:ea typeface="Calibri" panose="020F0502020204030204" pitchFamily="34" charset="0"/>
                <a:cs typeface="Times New Roman" panose="02020603050405020304" pitchFamily="18" charset="0"/>
              </a:rPr>
              <a:t>Kerry Murphy (EBF): + 44 1638 667960 / </a:t>
            </a:r>
            <a:r>
              <a:rPr lang="en-GB" sz="1600" dirty="0" smtClean="0">
                <a:solidFill>
                  <a:srgbClr val="FFFFFF"/>
                </a:solidFill>
                <a:effectLst/>
                <a:latin typeface="Frutiger-Light"/>
                <a:ea typeface="Calibri" panose="020F0502020204030204" pitchFamily="34" charset="0"/>
                <a:cs typeface="Times New Roman" panose="02020603050405020304" pitchFamily="18" charset="0"/>
                <a:hlinkClick r:id="rId4"/>
              </a:rPr>
              <a:t>Kerry@ebfhorseracing.co.uk</a:t>
            </a:r>
            <a:endParaRPr lang="en-GB" sz="1600" dirty="0">
              <a:effectLst/>
              <a:latin typeface="Frutiger-Light"/>
              <a:ea typeface="Calibri" panose="020F0502020204030204" pitchFamily="34" charset="0"/>
              <a:cs typeface="Times New Roman" panose="02020603050405020304" pitchFamily="18" charset="0"/>
            </a:endParaRPr>
          </a:p>
          <a:p>
            <a:pPr algn="ctr">
              <a:lnSpc>
                <a:spcPct val="107000"/>
              </a:lnSpc>
              <a:spcAft>
                <a:spcPts val="800"/>
              </a:spcAft>
            </a:pPr>
            <a:endParaRPr lang="en-GB" sz="800" dirty="0">
              <a:solidFill>
                <a:schemeClr val="bg1"/>
              </a:solidFill>
              <a:latin typeface="Frutiger-Light"/>
              <a:ea typeface="Calibri" panose="020F0502020204030204" pitchFamily="34" charset="0"/>
              <a:cs typeface="Frutiger-Light"/>
            </a:endParaRPr>
          </a:p>
          <a:p>
            <a:pPr algn="ctr">
              <a:lnSpc>
                <a:spcPct val="107000"/>
              </a:lnSpc>
              <a:spcAft>
                <a:spcPts val="800"/>
              </a:spcAft>
            </a:pPr>
            <a:r>
              <a:rPr lang="en-GB" sz="1600" dirty="0" err="1" smtClean="0">
                <a:solidFill>
                  <a:schemeClr val="bg1"/>
                </a:solidFill>
                <a:effectLst/>
                <a:latin typeface="Frutiger-Light"/>
                <a:ea typeface="Calibri" panose="020F0502020204030204" pitchFamily="34" charset="0"/>
                <a:cs typeface="Frutiger-Light"/>
              </a:rPr>
              <a:t>www.destinationeuroperacing.com</a:t>
            </a:r>
            <a:endParaRPr lang="en-GB" sz="1600" dirty="0" smtClean="0">
              <a:solidFill>
                <a:schemeClr val="bg1"/>
              </a:solidFill>
              <a:effectLst/>
              <a:latin typeface="Frutiger-Light"/>
              <a:ea typeface="Calibri" panose="020F0502020204030204" pitchFamily="34" charset="0"/>
              <a:cs typeface="Frutiger-Light"/>
            </a:endParaRPr>
          </a:p>
          <a:p>
            <a:pPr algn="ctr">
              <a:lnSpc>
                <a:spcPct val="107000"/>
              </a:lnSpc>
              <a:spcAft>
                <a:spcPts val="800"/>
              </a:spcAft>
            </a:pPr>
            <a:endParaRPr lang="en-GB" sz="1600" dirty="0">
              <a:latin typeface="Frutiger-Light"/>
              <a:ea typeface="Calibri" panose="020F0502020204030204" pitchFamily="34" charset="0"/>
              <a:cs typeface="Frutiger-Light"/>
            </a:endParaRPr>
          </a:p>
          <a:p>
            <a:pPr algn="ctr">
              <a:lnSpc>
                <a:spcPct val="107000"/>
              </a:lnSpc>
              <a:spcAft>
                <a:spcPts val="800"/>
              </a:spcAft>
            </a:pPr>
            <a:endParaRPr lang="en-GB" sz="1600" dirty="0" smtClean="0">
              <a:effectLst/>
              <a:latin typeface="Frutiger-Light"/>
              <a:ea typeface="Calibri" panose="020F0502020204030204" pitchFamily="34" charset="0"/>
              <a:cs typeface="Frutiger-Light"/>
            </a:endParaRPr>
          </a:p>
          <a:p>
            <a:pPr algn="ctr">
              <a:lnSpc>
                <a:spcPct val="107000"/>
              </a:lnSpc>
              <a:spcAft>
                <a:spcPts val="800"/>
              </a:spcAft>
            </a:pPr>
            <a:r>
              <a:rPr lang="en-GB" sz="16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2" name="Group 11"/>
          <p:cNvGrpSpPr/>
          <p:nvPr/>
        </p:nvGrpSpPr>
        <p:grpSpPr>
          <a:xfrm>
            <a:off x="130457" y="5284305"/>
            <a:ext cx="8762023" cy="1241039"/>
            <a:chOff x="130457" y="5284305"/>
            <a:chExt cx="8762023" cy="1241039"/>
          </a:xfrm>
        </p:grpSpPr>
        <p:grpSp>
          <p:nvGrpSpPr>
            <p:cNvPr id="11" name="Group 10"/>
            <p:cNvGrpSpPr/>
            <p:nvPr/>
          </p:nvGrpSpPr>
          <p:grpSpPr>
            <a:xfrm>
              <a:off x="130457" y="5287764"/>
              <a:ext cx="6663170" cy="1237580"/>
              <a:chOff x="130457" y="5287764"/>
              <a:chExt cx="6663170" cy="1237580"/>
            </a:xfrm>
          </p:grpSpPr>
          <p:pic>
            <p:nvPicPr>
              <p:cNvPr id="3" name="Picture 2"/>
              <p:cNvPicPr>
                <a:picLocks noChangeAspect="1"/>
              </p:cNvPicPr>
              <p:nvPr/>
            </p:nvPicPr>
            <p:blipFill>
              <a:blip r:embed="rId5"/>
              <a:stretch>
                <a:fillRect/>
              </a:stretch>
            </p:blipFill>
            <p:spPr>
              <a:xfrm>
                <a:off x="130457" y="5314862"/>
                <a:ext cx="1489215" cy="813695"/>
              </a:xfrm>
              <a:prstGeom prst="rect">
                <a:avLst/>
              </a:prstGeom>
            </p:spPr>
          </p:pic>
          <p:pic>
            <p:nvPicPr>
              <p:cNvPr id="4" name="Picture 3"/>
              <p:cNvPicPr>
                <a:picLocks noChangeAspect="1"/>
              </p:cNvPicPr>
              <p:nvPr/>
            </p:nvPicPr>
            <p:blipFill>
              <a:blip r:embed="rId6"/>
              <a:stretch>
                <a:fillRect/>
              </a:stretch>
            </p:blipFill>
            <p:spPr>
              <a:xfrm>
                <a:off x="2025892" y="5287764"/>
                <a:ext cx="1559686" cy="1023544"/>
              </a:xfrm>
              <a:prstGeom prst="rect">
                <a:avLst/>
              </a:prstGeom>
            </p:spPr>
          </p:pic>
          <p:pic>
            <p:nvPicPr>
              <p:cNvPr id="5" name="Picture 4"/>
              <p:cNvPicPr>
                <a:picLocks noChangeAspect="1"/>
              </p:cNvPicPr>
              <p:nvPr/>
            </p:nvPicPr>
            <p:blipFill>
              <a:blip r:embed="rId7"/>
              <a:stretch>
                <a:fillRect/>
              </a:stretch>
            </p:blipFill>
            <p:spPr>
              <a:xfrm>
                <a:off x="3995936" y="5305531"/>
                <a:ext cx="1194920" cy="1164437"/>
              </a:xfrm>
              <a:prstGeom prst="rect">
                <a:avLst/>
              </a:prstGeom>
            </p:spPr>
          </p:pic>
          <p:pic>
            <p:nvPicPr>
              <p:cNvPr id="8" name="Picture 7"/>
              <p:cNvPicPr>
                <a:picLocks noChangeAspect="1"/>
              </p:cNvPicPr>
              <p:nvPr/>
            </p:nvPicPr>
            <p:blipFill>
              <a:blip r:embed="rId8"/>
              <a:stretch>
                <a:fillRect/>
              </a:stretch>
            </p:blipFill>
            <p:spPr>
              <a:xfrm>
                <a:off x="5583145" y="5314862"/>
                <a:ext cx="1210482" cy="1210482"/>
              </a:xfrm>
              <a:prstGeom prst="rect">
                <a:avLst/>
              </a:prstGeom>
            </p:spPr>
          </p:pic>
        </p:grpSp>
        <p:pic>
          <p:nvPicPr>
            <p:cNvPr id="9" name="Picture 8"/>
            <p:cNvPicPr>
              <a:picLocks noChangeAspect="1"/>
            </p:cNvPicPr>
            <p:nvPr/>
          </p:nvPicPr>
          <p:blipFill>
            <a:blip r:embed="rId9"/>
            <a:stretch>
              <a:fillRect/>
            </a:stretch>
          </p:blipFill>
          <p:spPr>
            <a:xfrm>
              <a:off x="7137858" y="5284305"/>
              <a:ext cx="1754622" cy="813695"/>
            </a:xfrm>
            <a:prstGeom prst="rect">
              <a:avLst/>
            </a:prstGeom>
          </p:spPr>
        </p:pic>
      </p:grpSp>
    </p:spTree>
    <p:extLst>
      <p:ext uri="{BB962C8B-B14F-4D97-AF65-F5344CB8AC3E}">
        <p14:creationId xmlns:p14="http://schemas.microsoft.com/office/powerpoint/2010/main" val="215874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0" y="341"/>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1691680" y="2060848"/>
            <a:ext cx="6514941" cy="2340000"/>
          </a:xfrm>
          <a:prstGeom prst="rect">
            <a:avLst/>
          </a:prstGeom>
        </p:spPr>
      </p:pic>
      <p:sp>
        <p:nvSpPr>
          <p:cNvPr id="10" name="Text Box 2"/>
          <p:cNvSpPr txBox="1">
            <a:spLocks noChangeArrowheads="1"/>
          </p:cNvSpPr>
          <p:nvPr/>
        </p:nvSpPr>
        <p:spPr bwMode="auto">
          <a:xfrm>
            <a:off x="3203848" y="5733256"/>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Thank you for your time.</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37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ITM - Introduction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1115616" y="980728"/>
            <a:ext cx="7344815" cy="559698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2400" b="1" dirty="0" smtClean="0">
                <a:solidFill>
                  <a:srgbClr val="FFFFFF"/>
                </a:solidFill>
                <a:effectLst/>
                <a:latin typeface="Frutiger-Light"/>
                <a:ea typeface="Calibri" panose="020F0502020204030204" pitchFamily="34" charset="0"/>
                <a:cs typeface="Frutiger-Light"/>
              </a:rPr>
              <a:t>Charles O Neill</a:t>
            </a:r>
          </a:p>
          <a:p>
            <a:pPr algn="ctr">
              <a:lnSpc>
                <a:spcPct val="107000"/>
              </a:lnSpc>
              <a:spcAft>
                <a:spcPts val="800"/>
              </a:spcAft>
            </a:pPr>
            <a:r>
              <a:rPr lang="en-GB" sz="2400" b="1" dirty="0" smtClean="0">
                <a:solidFill>
                  <a:srgbClr val="FFFFFF"/>
                </a:solidFill>
                <a:latin typeface="Frutiger-Light"/>
                <a:ea typeface="Calibri" panose="020F0502020204030204" pitchFamily="34" charset="0"/>
                <a:cs typeface="Times New Roman" panose="02020603050405020304" pitchFamily="18" charset="0"/>
              </a:rPr>
              <a:t>Chief Executive Officer</a:t>
            </a:r>
          </a:p>
          <a:p>
            <a:pPr algn="ctr">
              <a:lnSpc>
                <a:spcPct val="107000"/>
              </a:lnSpc>
              <a:spcAft>
                <a:spcPts val="800"/>
              </a:spcAft>
            </a:pPr>
            <a:r>
              <a:rPr lang="en-GB" sz="2400" b="1" dirty="0" smtClean="0">
                <a:solidFill>
                  <a:srgbClr val="FFFFFF"/>
                </a:solidFill>
                <a:effectLst/>
                <a:latin typeface="Frutiger-Light"/>
                <a:ea typeface="Calibri" panose="020F0502020204030204" pitchFamily="34" charset="0"/>
                <a:cs typeface="Times New Roman" panose="02020603050405020304" pitchFamily="18" charset="0"/>
              </a:rPr>
              <a:t>Irish Thoroughbred Marketing</a:t>
            </a:r>
          </a:p>
          <a:p>
            <a:pPr algn="ctr">
              <a:lnSpc>
                <a:spcPct val="107000"/>
              </a:lnSpc>
              <a:spcAft>
                <a:spcPts val="800"/>
              </a:spcAft>
            </a:pPr>
            <a:endParaRPr lang="en-GB" sz="2000" b="1" dirty="0" smtClean="0">
              <a:solidFill>
                <a:srgbClr val="FFFFFF"/>
              </a:solidFill>
              <a:effectLst/>
              <a:latin typeface="Frutiger-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GB" sz="2000" dirty="0" smtClean="0">
                <a:solidFill>
                  <a:srgbClr val="FFFFFF"/>
                </a:solidFill>
                <a:effectLst/>
                <a:latin typeface="Frutiger-Light"/>
                <a:ea typeface="Calibri" panose="020F0502020204030204" pitchFamily="34" charset="0"/>
                <a:cs typeface="Frutiger-Light"/>
              </a:rPr>
              <a:t>ITM Established 24 years  - the longest established Thoroughbred Marketing establishments</a:t>
            </a:r>
          </a:p>
          <a:p>
            <a:pPr marL="342900" indent="-342900">
              <a:lnSpc>
                <a:spcPct val="107000"/>
              </a:lnSpc>
              <a:spcAft>
                <a:spcPts val="800"/>
              </a:spcAft>
              <a:buFont typeface="Wingdings" panose="05000000000000000000" pitchFamily="2" charset="2"/>
              <a:buChar char="Ø"/>
            </a:pPr>
            <a:endParaRPr lang="en-GB" sz="2000" dirty="0" smtClean="0">
              <a:solidFill>
                <a:srgbClr val="FFFFFF"/>
              </a:solidFill>
              <a:effectLst/>
              <a:latin typeface="Frutiger-Light"/>
              <a:ea typeface="Calibri" panose="020F0502020204030204" pitchFamily="34" charset="0"/>
              <a:cs typeface="Frutiger-Light"/>
            </a:endParaRPr>
          </a:p>
          <a:p>
            <a:pPr marL="342900" indent="-342900">
              <a:lnSpc>
                <a:spcPct val="107000"/>
              </a:lnSpc>
              <a:spcAft>
                <a:spcPts val="800"/>
              </a:spcAft>
              <a:buFont typeface="Wingdings" panose="05000000000000000000" pitchFamily="2" charset="2"/>
              <a:buChar char="Ø"/>
            </a:pPr>
            <a:r>
              <a:rPr lang="en-GB" sz="2000" dirty="0" smtClean="0">
                <a:solidFill>
                  <a:srgbClr val="FFFFFF"/>
                </a:solidFill>
                <a:latin typeface="Frutiger-Light"/>
                <a:ea typeface="Calibri" panose="020F0502020204030204" pitchFamily="34" charset="0"/>
                <a:cs typeface="Times New Roman" panose="02020603050405020304" pitchFamily="18" charset="0"/>
              </a:rPr>
              <a:t>Our goal is to promote all aspects of the Irish TB industry around the world and encourage inward investment</a:t>
            </a:r>
          </a:p>
          <a:p>
            <a:pPr marL="342900" indent="-342900">
              <a:lnSpc>
                <a:spcPct val="107000"/>
              </a:lnSpc>
              <a:spcAft>
                <a:spcPts val="800"/>
              </a:spcAft>
              <a:buFont typeface="Wingdings" panose="05000000000000000000" pitchFamily="2" charset="2"/>
              <a:buChar char="Ø"/>
            </a:pPr>
            <a:endParaRPr lang="en-GB" sz="2000" dirty="0" smtClean="0">
              <a:solidFill>
                <a:srgbClr val="FFFFFF"/>
              </a:solidFill>
              <a:latin typeface="Frutiger-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GB" sz="2000" dirty="0" smtClean="0">
                <a:solidFill>
                  <a:srgbClr val="FFFFFF"/>
                </a:solidFill>
                <a:latin typeface="Frutiger-Light"/>
                <a:ea typeface="Calibri" panose="020F0502020204030204" pitchFamily="34" charset="0"/>
                <a:cs typeface="Times New Roman" panose="02020603050405020304" pitchFamily="18" charset="0"/>
              </a:rPr>
              <a:t>Highlight the success of Irish bred horses globally</a:t>
            </a:r>
          </a:p>
          <a:p>
            <a:pPr marL="342900" indent="-342900">
              <a:lnSpc>
                <a:spcPct val="107000"/>
              </a:lnSpc>
              <a:spcAft>
                <a:spcPts val="800"/>
              </a:spcAft>
              <a:buFont typeface="Wingdings" panose="05000000000000000000" pitchFamily="2" charset="2"/>
              <a:buChar char="Ø"/>
            </a:pPr>
            <a:endParaRPr lang="en-GB" sz="2000" dirty="0" smtClean="0">
              <a:solidFill>
                <a:srgbClr val="FFFFFF"/>
              </a:solidFill>
              <a:latin typeface="Frutiger-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GB" sz="2000" dirty="0" smtClean="0">
                <a:solidFill>
                  <a:srgbClr val="FFFFFF"/>
                </a:solidFill>
                <a:latin typeface="Frutiger-Light"/>
                <a:ea typeface="Calibri" panose="020F0502020204030204" pitchFamily="34" charset="0"/>
                <a:cs typeface="Times New Roman" panose="02020603050405020304" pitchFamily="18" charset="0"/>
              </a:rPr>
              <a:t>Enhance racehorse ownership within Ireland</a:t>
            </a:r>
          </a:p>
        </p:txBody>
      </p:sp>
    </p:spTree>
    <p:extLst>
      <p:ext uri="{BB962C8B-B14F-4D97-AF65-F5344CB8AC3E}">
        <p14:creationId xmlns:p14="http://schemas.microsoft.com/office/powerpoint/2010/main" val="2947447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Concept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1115616" y="1857260"/>
            <a:ext cx="7344815" cy="273446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2400" b="1" dirty="0" smtClean="0">
                <a:solidFill>
                  <a:srgbClr val="FFFFFF"/>
                </a:solidFill>
                <a:effectLst/>
                <a:latin typeface="Frutiger-Light"/>
                <a:ea typeface="Calibri" panose="020F0502020204030204" pitchFamily="34" charset="0"/>
                <a:cs typeface="Frutiger-Light"/>
              </a:rPr>
              <a:t>VISION</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FFFFFF"/>
                </a:solidFill>
                <a:effectLst/>
                <a:latin typeface="Frutiger-Light"/>
                <a:ea typeface="Calibri" panose="020F0502020204030204" pitchFamily="34" charset="0"/>
                <a:cs typeface="Frutiger-Light"/>
              </a:rPr>
              <a:t>A strategic alliance </a:t>
            </a:r>
            <a:r>
              <a:rPr lang="en-GB" sz="2000" dirty="0" smtClean="0">
                <a:solidFill>
                  <a:srgbClr val="FFFFFF"/>
                </a:solidFill>
                <a:effectLst/>
                <a:latin typeface="Frutiger-Light"/>
                <a:ea typeface="Calibri" panose="020F0502020204030204" pitchFamily="34" charset="0"/>
                <a:cs typeface="Frutiger-Light"/>
              </a:rPr>
              <a:t>between committed parties to </a:t>
            </a:r>
            <a:r>
              <a:rPr lang="en-GB" sz="2000" dirty="0">
                <a:solidFill>
                  <a:srgbClr val="FFFFFF"/>
                </a:solidFill>
                <a:effectLst/>
                <a:latin typeface="Frutiger-Light"/>
                <a:ea typeface="Calibri" panose="020F0502020204030204" pitchFamily="34" charset="0"/>
                <a:cs typeface="Frutiger-Light"/>
              </a:rPr>
              <a:t>maintain and grow the awareness, attraction, and </a:t>
            </a:r>
            <a:r>
              <a:rPr lang="en-GB" sz="2000" dirty="0" smtClean="0">
                <a:solidFill>
                  <a:srgbClr val="FFFFFF"/>
                </a:solidFill>
                <a:effectLst/>
                <a:latin typeface="Frutiger-Light"/>
                <a:ea typeface="Calibri" panose="020F0502020204030204" pitchFamily="34" charset="0"/>
                <a:cs typeface="Frutiger-Light"/>
              </a:rPr>
              <a:t>involvement </a:t>
            </a:r>
            <a:r>
              <a:rPr lang="en-GB" sz="2000" dirty="0">
                <a:solidFill>
                  <a:srgbClr val="FFFFFF"/>
                </a:solidFill>
                <a:effectLst/>
                <a:latin typeface="Frutiger-Light"/>
                <a:ea typeface="Calibri" panose="020F0502020204030204" pitchFamily="34" charset="0"/>
                <a:cs typeface="Frutiger-Light"/>
              </a:rPr>
              <a:t>of </a:t>
            </a:r>
            <a:r>
              <a:rPr lang="en-GB" sz="2000" dirty="0" smtClean="0">
                <a:solidFill>
                  <a:srgbClr val="FFFFFF"/>
                </a:solidFill>
                <a:effectLst/>
                <a:latin typeface="Frutiger-Light"/>
                <a:ea typeface="Calibri" panose="020F0502020204030204" pitchFamily="34" charset="0"/>
                <a:cs typeface="Frutiger-Light"/>
              </a:rPr>
              <a:t>global participants in European </a:t>
            </a:r>
            <a:r>
              <a:rPr lang="en-GB" sz="2000" dirty="0">
                <a:solidFill>
                  <a:srgbClr val="FFFFFF"/>
                </a:solidFill>
                <a:effectLst/>
                <a:latin typeface="Frutiger-Light"/>
                <a:ea typeface="Calibri" panose="020F0502020204030204" pitchFamily="34" charset="0"/>
                <a:cs typeface="Frutiger-Light"/>
              </a:rPr>
              <a:t>racing, breeding and bloodstock industries</a:t>
            </a:r>
            <a:r>
              <a:rPr lang="en-GB" sz="2000" dirty="0" smtClean="0">
                <a:solidFill>
                  <a:srgbClr val="FFFFFF"/>
                </a:solidFill>
                <a:effectLst/>
                <a:latin typeface="Frutiger-Light"/>
                <a:ea typeface="Calibri" panose="020F0502020204030204" pitchFamily="34" charset="0"/>
                <a:cs typeface="Frutiger-Light"/>
              </a:rPr>
              <a:t>. Current partners’ include, EBF, FRBC, GBRI, ITM and GTM.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8" name="Group 7"/>
          <p:cNvGrpSpPr/>
          <p:nvPr/>
        </p:nvGrpSpPr>
        <p:grpSpPr>
          <a:xfrm>
            <a:off x="179512" y="5284305"/>
            <a:ext cx="8762023" cy="1241039"/>
            <a:chOff x="130457" y="5284305"/>
            <a:chExt cx="8762023" cy="1241039"/>
          </a:xfrm>
        </p:grpSpPr>
        <p:grpSp>
          <p:nvGrpSpPr>
            <p:cNvPr id="9" name="Group 8"/>
            <p:cNvGrpSpPr/>
            <p:nvPr/>
          </p:nvGrpSpPr>
          <p:grpSpPr>
            <a:xfrm>
              <a:off x="130457" y="5287764"/>
              <a:ext cx="6663170" cy="1237580"/>
              <a:chOff x="130457" y="5287764"/>
              <a:chExt cx="6663170" cy="1237580"/>
            </a:xfrm>
          </p:grpSpPr>
          <p:pic>
            <p:nvPicPr>
              <p:cNvPr id="12" name="Picture 11"/>
              <p:cNvPicPr>
                <a:picLocks noChangeAspect="1"/>
              </p:cNvPicPr>
              <p:nvPr/>
            </p:nvPicPr>
            <p:blipFill>
              <a:blip r:embed="rId3"/>
              <a:stretch>
                <a:fillRect/>
              </a:stretch>
            </p:blipFill>
            <p:spPr>
              <a:xfrm>
                <a:off x="130457" y="5314862"/>
                <a:ext cx="1489215" cy="813695"/>
              </a:xfrm>
              <a:prstGeom prst="rect">
                <a:avLst/>
              </a:prstGeom>
            </p:spPr>
          </p:pic>
          <p:pic>
            <p:nvPicPr>
              <p:cNvPr id="13" name="Picture 12"/>
              <p:cNvPicPr>
                <a:picLocks noChangeAspect="1"/>
              </p:cNvPicPr>
              <p:nvPr/>
            </p:nvPicPr>
            <p:blipFill>
              <a:blip r:embed="rId4"/>
              <a:stretch>
                <a:fillRect/>
              </a:stretch>
            </p:blipFill>
            <p:spPr>
              <a:xfrm>
                <a:off x="2025892" y="5287764"/>
                <a:ext cx="1559686" cy="1023544"/>
              </a:xfrm>
              <a:prstGeom prst="rect">
                <a:avLst/>
              </a:prstGeom>
            </p:spPr>
          </p:pic>
          <p:pic>
            <p:nvPicPr>
              <p:cNvPr id="14" name="Picture 13"/>
              <p:cNvPicPr>
                <a:picLocks noChangeAspect="1"/>
              </p:cNvPicPr>
              <p:nvPr/>
            </p:nvPicPr>
            <p:blipFill>
              <a:blip r:embed="rId5"/>
              <a:stretch>
                <a:fillRect/>
              </a:stretch>
            </p:blipFill>
            <p:spPr>
              <a:xfrm>
                <a:off x="3995936" y="5305531"/>
                <a:ext cx="1194920" cy="1164437"/>
              </a:xfrm>
              <a:prstGeom prst="rect">
                <a:avLst/>
              </a:prstGeom>
            </p:spPr>
          </p:pic>
          <p:pic>
            <p:nvPicPr>
              <p:cNvPr id="15" name="Picture 14"/>
              <p:cNvPicPr>
                <a:picLocks noChangeAspect="1"/>
              </p:cNvPicPr>
              <p:nvPr/>
            </p:nvPicPr>
            <p:blipFill>
              <a:blip r:embed="rId6"/>
              <a:stretch>
                <a:fillRect/>
              </a:stretch>
            </p:blipFill>
            <p:spPr>
              <a:xfrm>
                <a:off x="5583145" y="5314862"/>
                <a:ext cx="1210482" cy="1210482"/>
              </a:xfrm>
              <a:prstGeom prst="rect">
                <a:avLst/>
              </a:prstGeom>
            </p:spPr>
          </p:pic>
        </p:grpSp>
        <p:pic>
          <p:nvPicPr>
            <p:cNvPr id="11" name="Picture 10"/>
            <p:cNvPicPr>
              <a:picLocks noChangeAspect="1"/>
            </p:cNvPicPr>
            <p:nvPr/>
          </p:nvPicPr>
          <p:blipFill>
            <a:blip r:embed="rId7"/>
            <a:stretch>
              <a:fillRect/>
            </a:stretch>
          </p:blipFill>
          <p:spPr>
            <a:xfrm>
              <a:off x="7137858" y="5284305"/>
              <a:ext cx="1754622" cy="813695"/>
            </a:xfrm>
            <a:prstGeom prst="rect">
              <a:avLst/>
            </a:prstGeom>
          </p:spPr>
        </p:pic>
      </p:grpSp>
    </p:spTree>
    <p:extLst>
      <p:ext uri="{BB962C8B-B14F-4D97-AF65-F5344CB8AC3E}">
        <p14:creationId xmlns:p14="http://schemas.microsoft.com/office/powerpoint/2010/main" val="1641396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Concept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1115616" y="1857260"/>
            <a:ext cx="7344815" cy="306378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2400" dirty="0">
                <a:solidFill>
                  <a:srgbClr val="FFFFFF"/>
                </a:solidFill>
                <a:effectLst/>
                <a:latin typeface="Frutiger-Light"/>
                <a:ea typeface="Calibri" panose="020F0502020204030204" pitchFamily="34" charset="0"/>
                <a:cs typeface="Frutiger-Light"/>
              </a:rPr>
              <a:t> </a:t>
            </a:r>
            <a:r>
              <a:rPr lang="en-GB" sz="2400" b="1" dirty="0" smtClean="0">
                <a:solidFill>
                  <a:srgbClr val="FFFFFF"/>
                </a:solidFill>
                <a:effectLst/>
                <a:latin typeface="Frutiger-Light"/>
                <a:ea typeface="Calibri" panose="020F0502020204030204" pitchFamily="34" charset="0"/>
                <a:cs typeface="Frutiger-Light"/>
              </a:rPr>
              <a:t>MISSION STATEMENT</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FFFFFF"/>
                </a:solidFill>
                <a:effectLst/>
                <a:latin typeface="Frutiger-Light"/>
                <a:ea typeface="Calibri" panose="020F0502020204030204" pitchFamily="34" charset="0"/>
                <a:cs typeface="Frutiger-Light"/>
              </a:rPr>
              <a:t>‘Destination Europe’ will deliver a coordinated and impactful marketing campaign that will utilise media, events, and PR to generate awareness of the quality and success of European bloodstock as well as the values of racing in Europe; in order to raise the profile and educate international horsemen on the desirability of Europe as a premier horseracing destination.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7706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Management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1115616" y="1052736"/>
            <a:ext cx="7344815" cy="554389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smtClean="0">
                <a:solidFill>
                  <a:srgbClr val="FFFFFF"/>
                </a:solidFill>
                <a:effectLst/>
                <a:latin typeface="Frutiger-Light"/>
                <a:ea typeface="Calibri" panose="020F0502020204030204" pitchFamily="34" charset="0"/>
                <a:cs typeface="Frutiger-Light"/>
              </a:rPr>
              <a:t>FULL PARTNERS</a:t>
            </a:r>
          </a:p>
          <a:p>
            <a:pPr>
              <a:lnSpc>
                <a:spcPct val="107000"/>
              </a:lnSpc>
              <a:spcAft>
                <a:spcPts val="800"/>
              </a:spcAft>
            </a:pPr>
            <a:r>
              <a:rPr lang="en-GB" sz="1600" dirty="0" smtClean="0">
                <a:solidFill>
                  <a:srgbClr val="FFFFFF"/>
                </a:solidFill>
                <a:effectLst/>
                <a:latin typeface="Frutiger-Light"/>
                <a:ea typeface="Calibri" panose="020F0502020204030204" pitchFamily="34" charset="0"/>
                <a:cs typeface="Frutiger-Light"/>
              </a:rPr>
              <a:t>ITM, GBRI, EBF and </a:t>
            </a:r>
            <a:r>
              <a:rPr lang="en-GB" sz="1600" dirty="0" smtClean="0">
                <a:solidFill>
                  <a:srgbClr val="FFFFFF"/>
                </a:solidFill>
                <a:latin typeface="Frutiger-Light"/>
                <a:ea typeface="Calibri" panose="020F0502020204030204" pitchFamily="34" charset="0"/>
                <a:cs typeface="Frutiger-Light"/>
              </a:rPr>
              <a:t>FRBC are equal partners in this initiative. Strategic decisions, including the brand identity and use of the shared funds, will sit with these four partners. All decisions are mutually agreed.</a:t>
            </a:r>
          </a:p>
          <a:p>
            <a:pPr algn="ctr">
              <a:lnSpc>
                <a:spcPct val="107000"/>
              </a:lnSpc>
              <a:spcAft>
                <a:spcPts val="800"/>
              </a:spcAft>
            </a:pPr>
            <a:endParaRPr lang="en-GB" sz="1600" dirty="0" smtClean="0">
              <a:solidFill>
                <a:srgbClr val="FFFFFF"/>
              </a:solidFill>
              <a:latin typeface="Frutiger-Light"/>
              <a:ea typeface="Calibri" panose="020F0502020204030204" pitchFamily="34" charset="0"/>
              <a:cs typeface="Frutiger-Light"/>
            </a:endParaRPr>
          </a:p>
          <a:p>
            <a:pPr algn="ctr">
              <a:lnSpc>
                <a:spcPct val="107000"/>
              </a:lnSpc>
              <a:spcAft>
                <a:spcPts val="800"/>
              </a:spcAft>
            </a:pPr>
            <a:r>
              <a:rPr lang="en-GB" sz="2400" b="1" dirty="0" smtClean="0">
                <a:solidFill>
                  <a:srgbClr val="FFFFFF"/>
                </a:solidFill>
                <a:latin typeface="Frutiger-Light"/>
                <a:ea typeface="Calibri" panose="020F0502020204030204" pitchFamily="34" charset="0"/>
                <a:cs typeface="Frutiger-Light"/>
              </a:rPr>
              <a:t>JUNIOR PARTNERS</a:t>
            </a:r>
            <a:endParaRPr lang="en-GB" sz="2400" b="1" dirty="0">
              <a:solidFill>
                <a:srgbClr val="FFFFFF"/>
              </a:solidFill>
              <a:latin typeface="Frutiger-Light"/>
              <a:ea typeface="Calibri" panose="020F0502020204030204" pitchFamily="34" charset="0"/>
              <a:cs typeface="Frutiger-Light"/>
            </a:endParaRPr>
          </a:p>
          <a:p>
            <a:pPr>
              <a:lnSpc>
                <a:spcPct val="107000"/>
              </a:lnSpc>
              <a:spcAft>
                <a:spcPts val="800"/>
              </a:spcAft>
            </a:pPr>
            <a:r>
              <a:rPr lang="en-GB" sz="1600" dirty="0" smtClean="0">
                <a:solidFill>
                  <a:srgbClr val="FFFFFF"/>
                </a:solidFill>
                <a:latin typeface="Frutiger-Light"/>
                <a:ea typeface="Calibri" panose="020F0502020204030204" pitchFamily="34" charset="0"/>
                <a:cs typeface="Frutiger-Light"/>
              </a:rPr>
              <a:t>GTM committed a reduced amount and are a junior partner. GTM receive full inclusion of their brand in all advertising and PR, and are invited to join selected events with a small number of their own guests.</a:t>
            </a:r>
          </a:p>
          <a:p>
            <a:pPr>
              <a:lnSpc>
                <a:spcPct val="107000"/>
              </a:lnSpc>
              <a:spcAft>
                <a:spcPts val="800"/>
              </a:spcAft>
            </a:pPr>
            <a:endParaRPr lang="en-GB" sz="2000" dirty="0" smtClean="0">
              <a:solidFill>
                <a:srgbClr val="FFFFFF"/>
              </a:solidFill>
              <a:latin typeface="Frutiger-Light"/>
              <a:ea typeface="Calibri" panose="020F0502020204030204" pitchFamily="34" charset="0"/>
              <a:cs typeface="Frutiger-Light"/>
            </a:endParaRPr>
          </a:p>
          <a:p>
            <a:pPr algn="ctr">
              <a:lnSpc>
                <a:spcPct val="107000"/>
              </a:lnSpc>
              <a:spcAft>
                <a:spcPts val="800"/>
              </a:spcAft>
            </a:pPr>
            <a:r>
              <a:rPr lang="en-GB" sz="2400" b="1" dirty="0" smtClean="0">
                <a:solidFill>
                  <a:srgbClr val="FFFFFF"/>
                </a:solidFill>
                <a:latin typeface="Frutiger-Light"/>
                <a:ea typeface="Calibri" panose="020F0502020204030204" pitchFamily="34" charset="0"/>
                <a:cs typeface="Frutiger-Light"/>
              </a:rPr>
              <a:t>COMMITMENT </a:t>
            </a:r>
            <a:endParaRPr lang="en-GB" sz="2400" b="1" dirty="0">
              <a:solidFill>
                <a:srgbClr val="FFFFFF"/>
              </a:solidFill>
              <a:latin typeface="Frutiger-Light"/>
              <a:ea typeface="Calibri" panose="020F0502020204030204" pitchFamily="34" charset="0"/>
              <a:cs typeface="Frutiger-Light"/>
            </a:endParaRPr>
          </a:p>
          <a:p>
            <a:pPr>
              <a:lnSpc>
                <a:spcPct val="107000"/>
              </a:lnSpc>
              <a:spcAft>
                <a:spcPts val="800"/>
              </a:spcAft>
            </a:pPr>
            <a:r>
              <a:rPr lang="en-GB" sz="1600" dirty="0" smtClean="0">
                <a:solidFill>
                  <a:srgbClr val="FFFFFF"/>
                </a:solidFill>
                <a:latin typeface="Frutiger-Light"/>
                <a:ea typeface="Calibri" panose="020F0502020204030204" pitchFamily="34" charset="0"/>
                <a:cs typeface="Frutiger-Light"/>
              </a:rPr>
              <a:t>This management structure and process is outlined clearly in the MOU signed by all parties. Partner meetings are held quarterly.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68157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4979" y="-1235"/>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Management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23528" y="1628800"/>
            <a:ext cx="6480720" cy="3766865"/>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smtClean="0">
                <a:solidFill>
                  <a:srgbClr val="FFFFFF"/>
                </a:solidFill>
                <a:latin typeface="Frutiger-Light"/>
                <a:ea typeface="Calibri" panose="020F0502020204030204" pitchFamily="34" charset="0"/>
                <a:cs typeface="Frutiger-Light"/>
              </a:rPr>
              <a:t>CO-ORDINATOR &amp; MARKETING MANAGER</a:t>
            </a:r>
          </a:p>
          <a:p>
            <a:pPr algn="ctr">
              <a:lnSpc>
                <a:spcPct val="107000"/>
              </a:lnSpc>
              <a:spcAft>
                <a:spcPts val="800"/>
              </a:spcAft>
            </a:pPr>
            <a:endParaRPr lang="en-GB" sz="2400" b="1" dirty="0" smtClean="0">
              <a:solidFill>
                <a:srgbClr val="FFFFFF"/>
              </a:solidFill>
              <a:effectLst/>
              <a:latin typeface="Frutiger-Light"/>
              <a:ea typeface="Calibri" panose="020F0502020204030204" pitchFamily="34" charset="0"/>
              <a:cs typeface="Frutiger-Light"/>
            </a:endParaRPr>
          </a:p>
          <a:p>
            <a:pPr>
              <a:lnSpc>
                <a:spcPct val="107000"/>
              </a:lnSpc>
              <a:spcAft>
                <a:spcPts val="800"/>
              </a:spcAft>
            </a:pPr>
            <a:r>
              <a:rPr lang="en-GB" sz="1600" dirty="0" smtClean="0">
                <a:solidFill>
                  <a:srgbClr val="FFFFFF"/>
                </a:solidFill>
                <a:latin typeface="Frutiger-Light"/>
                <a:ea typeface="Calibri" panose="020F0502020204030204" pitchFamily="34" charset="0"/>
                <a:cs typeface="Frutiger-Light"/>
              </a:rPr>
              <a:t>Late last year, members of Destination Europe agreed on the need to recruit a part-time resource to co-ordinate the work, devise and implement communication &amp; marketing campaigns, etc.</a:t>
            </a:r>
          </a:p>
          <a:p>
            <a:pPr>
              <a:lnSpc>
                <a:spcPct val="107000"/>
              </a:lnSpc>
              <a:spcAft>
                <a:spcPts val="800"/>
              </a:spcAft>
            </a:pPr>
            <a:r>
              <a:rPr lang="en-GB" sz="1600" dirty="0" smtClean="0">
                <a:solidFill>
                  <a:srgbClr val="FFFFFF"/>
                </a:solidFill>
                <a:latin typeface="Frutiger-Light"/>
                <a:ea typeface="Calibri" panose="020F0502020204030204" pitchFamily="34" charset="0"/>
                <a:cs typeface="Frutiger-Light"/>
              </a:rPr>
              <a:t>In January 2015, </a:t>
            </a:r>
            <a:r>
              <a:rPr lang="en-GB" sz="1600" dirty="0" err="1" smtClean="0">
                <a:solidFill>
                  <a:srgbClr val="FFFFFF"/>
                </a:solidFill>
                <a:latin typeface="Frutiger-Light"/>
                <a:ea typeface="Calibri" panose="020F0502020204030204" pitchFamily="34" charset="0"/>
                <a:cs typeface="Frutiger-Light"/>
              </a:rPr>
              <a:t>Alix</a:t>
            </a:r>
            <a:r>
              <a:rPr lang="en-GB" sz="1600" dirty="0" smtClean="0">
                <a:solidFill>
                  <a:srgbClr val="FFFFFF"/>
                </a:solidFill>
                <a:latin typeface="Frutiger-Light"/>
                <a:ea typeface="Calibri" panose="020F0502020204030204" pitchFamily="34" charset="0"/>
                <a:cs typeface="Frutiger-Light"/>
              </a:rPr>
              <a:t> Choppin was appointed as co-ordinator and marketing manager for Destination Europe.</a:t>
            </a:r>
          </a:p>
          <a:p>
            <a:pPr>
              <a:lnSpc>
                <a:spcPct val="107000"/>
              </a:lnSpc>
              <a:spcAft>
                <a:spcPts val="800"/>
              </a:spcAft>
            </a:pPr>
            <a:r>
              <a:rPr lang="en-GB" sz="1600" dirty="0" err="1" smtClean="0">
                <a:solidFill>
                  <a:srgbClr val="FFFFFF"/>
                </a:solidFill>
                <a:effectLst/>
                <a:latin typeface="Frutiger-Light"/>
                <a:ea typeface="Calibri" panose="020F0502020204030204" pitchFamily="34" charset="0"/>
                <a:cs typeface="Frutiger-Light"/>
              </a:rPr>
              <a:t>Alix</a:t>
            </a:r>
            <a:r>
              <a:rPr lang="en-GB" sz="1600" dirty="0" smtClean="0">
                <a:solidFill>
                  <a:srgbClr val="FFFFFF"/>
                </a:solidFill>
                <a:effectLst/>
                <a:latin typeface="Frutiger-Light"/>
                <a:ea typeface="Calibri" panose="020F0502020204030204" pitchFamily="34" charset="0"/>
                <a:cs typeface="Frutiger-Light"/>
              </a:rPr>
              <a:t> has previously had experience with </a:t>
            </a:r>
            <a:r>
              <a:rPr lang="en-GB" sz="1600" dirty="0" err="1" smtClean="0">
                <a:solidFill>
                  <a:srgbClr val="FFFFFF"/>
                </a:solidFill>
                <a:effectLst/>
                <a:latin typeface="Frutiger-Light"/>
                <a:ea typeface="Calibri" panose="020F0502020204030204" pitchFamily="34" charset="0"/>
                <a:cs typeface="Frutiger-Light"/>
              </a:rPr>
              <a:t>Weatherbys</a:t>
            </a:r>
            <a:r>
              <a:rPr lang="en-GB" sz="1600" dirty="0" smtClean="0">
                <a:solidFill>
                  <a:srgbClr val="FFFFFF"/>
                </a:solidFill>
                <a:effectLst/>
                <a:latin typeface="Frutiger-Light"/>
                <a:ea typeface="Calibri" panose="020F0502020204030204" pitchFamily="34" charset="0"/>
                <a:cs typeface="Frutiger-Light"/>
              </a:rPr>
              <a:t>,  the FRBC, Barnes Thompson Ltd, </a:t>
            </a:r>
            <a:r>
              <a:rPr lang="en-GB" sz="1600" dirty="0" err="1" smtClean="0">
                <a:solidFill>
                  <a:srgbClr val="FFFFFF"/>
                </a:solidFill>
                <a:effectLst/>
                <a:latin typeface="Frutiger-Light"/>
                <a:ea typeface="Calibri" panose="020F0502020204030204" pitchFamily="34" charset="0"/>
                <a:cs typeface="Frutiger-Light"/>
              </a:rPr>
              <a:t>Arqana</a:t>
            </a:r>
            <a:r>
              <a:rPr lang="en-GB" sz="11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GB" sz="1600" dirty="0" smtClean="0">
                <a:solidFill>
                  <a:srgbClr val="FFFFFF"/>
                </a:solidFill>
                <a:latin typeface="Frutiger-Light"/>
                <a:ea typeface="Calibri" panose="020F0502020204030204" pitchFamily="34" charset="0"/>
                <a:cs typeface="Frutiger-Light"/>
              </a:rPr>
              <a:t>and currently works for the TDN in addition to Destination Europe. </a:t>
            </a:r>
            <a:endParaRPr lang="en-GB" sz="1600" dirty="0">
              <a:solidFill>
                <a:srgbClr val="FFFFFF"/>
              </a:solidFill>
              <a:latin typeface="Frutiger-Light"/>
              <a:ea typeface="Calibri" panose="020F0502020204030204" pitchFamily="34" charset="0"/>
              <a:cs typeface="Frutiger-Light"/>
            </a:endParaRPr>
          </a:p>
        </p:txBody>
      </p:sp>
      <p:pic>
        <p:nvPicPr>
          <p:cNvPr id="3" name="Image 2" descr="Alix_Chopp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717" y="2126129"/>
            <a:ext cx="1868763" cy="1763995"/>
          </a:xfrm>
          <a:prstGeom prst="rect">
            <a:avLst/>
          </a:prstGeom>
        </p:spPr>
      </p:pic>
    </p:spTree>
    <p:extLst>
      <p:ext uri="{BB962C8B-B14F-4D97-AF65-F5344CB8AC3E}">
        <p14:creationId xmlns:p14="http://schemas.microsoft.com/office/powerpoint/2010/main" val="199746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7865"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Core activates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p:nvPr/>
        </p:nvPicPr>
        <p:blipFill rotWithShape="1">
          <a:blip r:embed="rId3" cstate="print">
            <a:extLst>
              <a:ext uri="{BEBA8EAE-BF5A-486C-A8C5-ECC9F3942E4B}">
                <a14:imgProps xmlns:a14="http://schemas.microsoft.com/office/drawing/2010/main">
                  <a14:imgLayer r:embed="rId4">
                    <a14:imgEffect>
                      <a14:backgroundRemoval t="33729" b="62350" l="25964" r="38248">
                        <a14:foregroundMark x1="27765" y1="52258" x2="27765" y2="52258"/>
                        <a14:foregroundMark x1="27765" y1="45968" x2="27765" y2="45968"/>
                        <a14:foregroundMark x1="36317" y1="45968" x2="36317" y2="45968"/>
                        <a14:foregroundMark x1="30730" y1="36452" x2="30730" y2="36452"/>
                      </a14:backgroundRemoval>
                    </a14:imgEffect>
                  </a14:imgLayer>
                </a14:imgProps>
              </a:ext>
              <a:ext uri="{28A0092B-C50C-407E-A947-70E740481C1C}">
                <a14:useLocalDpi xmlns:a14="http://schemas.microsoft.com/office/drawing/2010/main" val="0"/>
              </a:ext>
            </a:extLst>
          </a:blip>
          <a:srcRect l="24428" t="30151" r="60216" b="34072"/>
          <a:stretch/>
        </p:blipFill>
        <p:spPr bwMode="auto">
          <a:xfrm>
            <a:off x="1763688" y="1970926"/>
            <a:ext cx="388873" cy="665986"/>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cstate="print">
            <a:extLst>
              <a:ext uri="{BEBA8EAE-BF5A-486C-A8C5-ECC9F3942E4B}">
                <a14:imgProps xmlns:a14="http://schemas.microsoft.com/office/drawing/2010/main">
                  <a14:imgLayer r:embed="rId4">
                    <a14:imgEffect>
                      <a14:backgroundRemoval t="33729" b="62350" l="25964" r="38248">
                        <a14:foregroundMark x1="27765" y1="52258" x2="27765" y2="52258"/>
                        <a14:foregroundMark x1="27765" y1="45968" x2="27765" y2="45968"/>
                        <a14:foregroundMark x1="36317" y1="45968" x2="36317" y2="45968"/>
                        <a14:foregroundMark x1="30730" y1="36452" x2="30730" y2="36452"/>
                      </a14:backgroundRemoval>
                    </a14:imgEffect>
                  </a14:imgLayer>
                </a14:imgProps>
              </a:ext>
              <a:ext uri="{28A0092B-C50C-407E-A947-70E740481C1C}">
                <a14:useLocalDpi xmlns:a14="http://schemas.microsoft.com/office/drawing/2010/main" val="0"/>
              </a:ext>
            </a:extLst>
          </a:blip>
          <a:srcRect l="24428" t="30151" r="60216" b="34072"/>
          <a:stretch/>
        </p:blipFill>
        <p:spPr bwMode="auto">
          <a:xfrm>
            <a:off x="1763688" y="3051046"/>
            <a:ext cx="388873" cy="665986"/>
          </a:xfrm>
          <a:prstGeom prst="rect">
            <a:avLst/>
          </a:prstGeom>
          <a:ln>
            <a:noFill/>
          </a:ln>
          <a:extLst>
            <a:ext uri="{53640926-AAD7-44D8-BBD7-CCE9431645EC}">
              <a14:shadowObscured xmlns:a14="http://schemas.microsoft.com/office/drawing/2010/main"/>
            </a:ext>
          </a:extLst>
        </p:spPr>
      </p:pic>
      <p:sp>
        <p:nvSpPr>
          <p:cNvPr id="16" name="Text Box 2"/>
          <p:cNvSpPr txBox="1">
            <a:spLocks noChangeArrowheads="1"/>
          </p:cNvSpPr>
          <p:nvPr/>
        </p:nvSpPr>
        <p:spPr bwMode="auto">
          <a:xfrm>
            <a:off x="2195736" y="2070174"/>
            <a:ext cx="3960440"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Frutiger-Light"/>
                <a:ea typeface="Calibri" panose="020F0502020204030204" pitchFamily="34" charset="0"/>
                <a:cs typeface="Frutiger-Light"/>
              </a:rPr>
              <a:t> </a:t>
            </a:r>
            <a:r>
              <a:rPr lang="en-GB" sz="2400" dirty="0" smtClean="0">
                <a:solidFill>
                  <a:srgbClr val="FFFFFF"/>
                </a:solidFill>
                <a:effectLst/>
                <a:latin typeface="Frutiger-Light"/>
                <a:ea typeface="Calibri" panose="020F0502020204030204" pitchFamily="34" charset="0"/>
                <a:cs typeface="Frutiger-Light"/>
              </a:rPr>
              <a:t>Advertising </a:t>
            </a:r>
            <a:r>
              <a:rPr lang="en-GB" sz="2400" dirty="0">
                <a:solidFill>
                  <a:srgbClr val="FFFFFF"/>
                </a:solidFill>
                <a:effectLst/>
                <a:latin typeface="Frutiger-Light"/>
                <a:ea typeface="Calibri" panose="020F0502020204030204" pitchFamily="34" charset="0"/>
                <a:cs typeface="Frutiger-Light"/>
              </a:rPr>
              <a:t>campaign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 Box 2"/>
          <p:cNvSpPr txBox="1">
            <a:spLocks noChangeArrowheads="1"/>
          </p:cNvSpPr>
          <p:nvPr/>
        </p:nvSpPr>
        <p:spPr bwMode="auto">
          <a:xfrm>
            <a:off x="2195736" y="3150294"/>
            <a:ext cx="3960440"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Frutiger-Light"/>
                <a:ea typeface="Calibri" panose="020F0502020204030204" pitchFamily="34" charset="0"/>
                <a:cs typeface="Frutiger-Light"/>
              </a:rPr>
              <a:t> </a:t>
            </a:r>
            <a:r>
              <a:rPr lang="en-GB" sz="2400" dirty="0" smtClean="0">
                <a:solidFill>
                  <a:srgbClr val="FFFFFF"/>
                </a:solidFill>
                <a:effectLst/>
                <a:latin typeface="Frutiger-Light"/>
                <a:ea typeface="Calibri" panose="020F0502020204030204" pitchFamily="34" charset="0"/>
                <a:cs typeface="Frutiger-Light"/>
              </a:rPr>
              <a:t>PR strategy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 Box 2"/>
          <p:cNvSpPr txBox="1">
            <a:spLocks noChangeArrowheads="1"/>
          </p:cNvSpPr>
          <p:nvPr/>
        </p:nvSpPr>
        <p:spPr bwMode="auto">
          <a:xfrm>
            <a:off x="2070129" y="4324595"/>
            <a:ext cx="3960440"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Frutiger-Light"/>
                <a:ea typeface="Calibri" panose="020F0502020204030204" pitchFamily="34" charset="0"/>
                <a:cs typeface="Frutiger-Ligh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 Box 2"/>
          <p:cNvSpPr txBox="1">
            <a:spLocks noChangeArrowheads="1"/>
          </p:cNvSpPr>
          <p:nvPr/>
        </p:nvSpPr>
        <p:spPr bwMode="auto">
          <a:xfrm>
            <a:off x="2365136" y="5450686"/>
            <a:ext cx="3960440"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Frutiger-Light"/>
                <a:ea typeface="Calibri" panose="020F0502020204030204" pitchFamily="34" charset="0"/>
                <a:cs typeface="Frutiger-Light"/>
              </a:rPr>
              <a:t> </a:t>
            </a: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0" name="Picture 19"/>
          <p:cNvPicPr/>
          <p:nvPr/>
        </p:nvPicPr>
        <p:blipFill rotWithShape="1">
          <a:blip r:embed="rId3" cstate="print">
            <a:extLst>
              <a:ext uri="{BEBA8EAE-BF5A-486C-A8C5-ECC9F3942E4B}">
                <a14:imgProps xmlns:a14="http://schemas.microsoft.com/office/drawing/2010/main">
                  <a14:imgLayer r:embed="rId4">
                    <a14:imgEffect>
                      <a14:backgroundRemoval t="33729" b="62350" l="25964" r="38248">
                        <a14:foregroundMark x1="27765" y1="52258" x2="27765" y2="52258"/>
                        <a14:foregroundMark x1="27765" y1="45968" x2="27765" y2="45968"/>
                        <a14:foregroundMark x1="36317" y1="45968" x2="36317" y2="45968"/>
                        <a14:foregroundMark x1="30730" y1="36452" x2="30730" y2="36452"/>
                      </a14:backgroundRemoval>
                    </a14:imgEffect>
                  </a14:imgLayer>
                </a14:imgProps>
              </a:ext>
              <a:ext uri="{28A0092B-C50C-407E-A947-70E740481C1C}">
                <a14:useLocalDpi xmlns:a14="http://schemas.microsoft.com/office/drawing/2010/main" val="0"/>
              </a:ext>
            </a:extLst>
          </a:blip>
          <a:srcRect l="24428" t="30151" r="60216" b="34072"/>
          <a:stretch/>
        </p:blipFill>
        <p:spPr bwMode="auto">
          <a:xfrm>
            <a:off x="1796270" y="4081331"/>
            <a:ext cx="388873" cy="665986"/>
          </a:xfrm>
          <a:prstGeom prst="rect">
            <a:avLst/>
          </a:prstGeom>
          <a:ln>
            <a:noFill/>
          </a:ln>
          <a:extLst>
            <a:ext uri="{53640926-AAD7-44D8-BBD7-CCE9431645EC}">
              <a14:shadowObscured xmlns:a14="http://schemas.microsoft.com/office/drawing/2010/main"/>
            </a:ext>
          </a:extLst>
        </p:spPr>
      </p:pic>
      <p:sp>
        <p:nvSpPr>
          <p:cNvPr id="21" name="Text Box 2"/>
          <p:cNvSpPr txBox="1">
            <a:spLocks noChangeArrowheads="1"/>
          </p:cNvSpPr>
          <p:nvPr/>
        </p:nvSpPr>
        <p:spPr bwMode="auto">
          <a:xfrm>
            <a:off x="2250335" y="4140348"/>
            <a:ext cx="3960440"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Frutiger-Light"/>
                <a:ea typeface="Calibri" panose="020F0502020204030204" pitchFamily="34" charset="0"/>
                <a:cs typeface="Frutiger-Light"/>
              </a:rPr>
              <a:t> </a:t>
            </a:r>
            <a:r>
              <a:rPr lang="en-GB" sz="2400" dirty="0" smtClean="0">
                <a:solidFill>
                  <a:srgbClr val="FFFFFF"/>
                </a:solidFill>
                <a:effectLst/>
                <a:latin typeface="Frutiger-Light"/>
                <a:ea typeface="Calibri" panose="020F0502020204030204" pitchFamily="34" charset="0"/>
                <a:cs typeface="Frutiger-Light"/>
              </a:rPr>
              <a:t>Client development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94356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9619"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7865" y="0"/>
            <a:ext cx="3608271" cy="1296000"/>
          </a:xfrm>
          <a:prstGeom prst="rect">
            <a:avLst/>
          </a:prstGeom>
        </p:spPr>
      </p:pic>
      <p:sp>
        <p:nvSpPr>
          <p:cNvPr id="10" name="Text Box 2"/>
          <p:cNvSpPr txBox="1">
            <a:spLocks noChangeArrowheads="1"/>
          </p:cNvSpPr>
          <p:nvPr/>
        </p:nvSpPr>
        <p:spPr bwMode="auto">
          <a:xfrm>
            <a:off x="6084168" y="404664"/>
            <a:ext cx="2808312" cy="3737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dirty="0" smtClean="0">
                <a:solidFill>
                  <a:schemeClr val="bg1"/>
                </a:solidFill>
                <a:effectLst/>
                <a:latin typeface="Frutiger-Light"/>
                <a:ea typeface="Calibri" panose="020F0502020204030204" pitchFamily="34" charset="0"/>
                <a:cs typeface="Frutiger-Light"/>
              </a:rPr>
              <a:t>Key Messaging</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p:nvPr/>
        </p:nvPicPr>
        <p:blipFill rotWithShape="1">
          <a:blip r:embed="rId3" cstate="print">
            <a:extLst>
              <a:ext uri="{BEBA8EAE-BF5A-486C-A8C5-ECC9F3942E4B}">
                <a14:imgProps xmlns:a14="http://schemas.microsoft.com/office/drawing/2010/main">
                  <a14:imgLayer r:embed="rId4">
                    <a14:imgEffect>
                      <a14:backgroundRemoval t="33729" b="62350" l="25964" r="38248">
                        <a14:foregroundMark x1="27765" y1="52258" x2="27765" y2="52258"/>
                        <a14:foregroundMark x1="27765" y1="45968" x2="27765" y2="45968"/>
                        <a14:foregroundMark x1="36317" y1="45968" x2="36317" y2="45968"/>
                        <a14:foregroundMark x1="30730" y1="36452" x2="30730" y2="36452"/>
                      </a14:backgroundRemoval>
                    </a14:imgEffect>
                  </a14:imgLayer>
                </a14:imgProps>
              </a:ext>
              <a:ext uri="{28A0092B-C50C-407E-A947-70E740481C1C}">
                <a14:useLocalDpi xmlns:a14="http://schemas.microsoft.com/office/drawing/2010/main" val="0"/>
              </a:ext>
            </a:extLst>
          </a:blip>
          <a:srcRect l="24428" t="30151" r="60216" b="34072"/>
          <a:stretch/>
        </p:blipFill>
        <p:spPr bwMode="auto">
          <a:xfrm>
            <a:off x="1763687" y="1503067"/>
            <a:ext cx="388873" cy="665986"/>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cstate="print">
            <a:extLst>
              <a:ext uri="{BEBA8EAE-BF5A-486C-A8C5-ECC9F3942E4B}">
                <a14:imgProps xmlns:a14="http://schemas.microsoft.com/office/drawing/2010/main">
                  <a14:imgLayer r:embed="rId4">
                    <a14:imgEffect>
                      <a14:backgroundRemoval t="33729" b="62350" l="25964" r="38248">
                        <a14:foregroundMark x1="27765" y1="52258" x2="27765" y2="52258"/>
                        <a14:foregroundMark x1="27765" y1="45968" x2="27765" y2="45968"/>
                        <a14:foregroundMark x1="36317" y1="45968" x2="36317" y2="45968"/>
                        <a14:foregroundMark x1="30730" y1="36452" x2="30730" y2="36452"/>
                      </a14:backgroundRemoval>
                    </a14:imgEffect>
                  </a14:imgLayer>
                </a14:imgProps>
              </a:ext>
              <a:ext uri="{28A0092B-C50C-407E-A947-70E740481C1C}">
                <a14:useLocalDpi xmlns:a14="http://schemas.microsoft.com/office/drawing/2010/main" val="0"/>
              </a:ext>
            </a:extLst>
          </a:blip>
          <a:srcRect l="24428" t="30151" r="60216" b="34072"/>
          <a:stretch/>
        </p:blipFill>
        <p:spPr bwMode="auto">
          <a:xfrm>
            <a:off x="1747028" y="4339790"/>
            <a:ext cx="388873" cy="665986"/>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cstate="print">
            <a:extLst>
              <a:ext uri="{BEBA8EAE-BF5A-486C-A8C5-ECC9F3942E4B}">
                <a14:imgProps xmlns:a14="http://schemas.microsoft.com/office/drawing/2010/main">
                  <a14:imgLayer r:embed="rId4">
                    <a14:imgEffect>
                      <a14:backgroundRemoval t="33729" b="62350" l="25964" r="38248">
                        <a14:foregroundMark x1="27765" y1="52258" x2="27765" y2="52258"/>
                        <a14:foregroundMark x1="27765" y1="45968" x2="27765" y2="45968"/>
                        <a14:foregroundMark x1="36317" y1="45968" x2="36317" y2="45968"/>
                        <a14:foregroundMark x1="30730" y1="36452" x2="30730" y2="36452"/>
                      </a14:backgroundRemoval>
                    </a14:imgEffect>
                  </a14:imgLayer>
                </a14:imgProps>
              </a:ext>
              <a:ext uri="{28A0092B-C50C-407E-A947-70E740481C1C}">
                <a14:useLocalDpi xmlns:a14="http://schemas.microsoft.com/office/drawing/2010/main" val="0"/>
              </a:ext>
            </a:extLst>
          </a:blip>
          <a:srcRect l="24428" t="30151" r="60216" b="34072"/>
          <a:stretch/>
        </p:blipFill>
        <p:spPr bwMode="auto">
          <a:xfrm>
            <a:off x="1755358" y="2394210"/>
            <a:ext cx="388873" cy="665986"/>
          </a:xfrm>
          <a:prstGeom prst="rect">
            <a:avLst/>
          </a:prstGeom>
          <a:ln>
            <a:noFill/>
          </a:ln>
          <a:extLst>
            <a:ext uri="{53640926-AAD7-44D8-BBD7-CCE9431645EC}">
              <a14:shadowObscured xmlns:a14="http://schemas.microsoft.com/office/drawing/2010/main"/>
            </a:ext>
          </a:extLst>
        </p:spPr>
      </p:pic>
      <p:sp>
        <p:nvSpPr>
          <p:cNvPr id="16" name="Text Box 2"/>
          <p:cNvSpPr txBox="1">
            <a:spLocks noChangeArrowheads="1"/>
          </p:cNvSpPr>
          <p:nvPr/>
        </p:nvSpPr>
        <p:spPr bwMode="auto">
          <a:xfrm>
            <a:off x="2189086" y="1535600"/>
            <a:ext cx="5976664"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Frutiger-Light"/>
                <a:ea typeface="Calibri" panose="020F0502020204030204" pitchFamily="34" charset="0"/>
                <a:cs typeface="Frutiger-Light"/>
              </a:rPr>
              <a:t> </a:t>
            </a:r>
            <a:r>
              <a:rPr lang="en-GB" sz="2000" dirty="0">
                <a:solidFill>
                  <a:srgbClr val="FFFFFF"/>
                </a:solidFill>
                <a:latin typeface="Frutiger-Light"/>
                <a:ea typeface="Calibri" panose="020F0502020204030204" pitchFamily="34" charset="0"/>
                <a:cs typeface="Frutiger-Light"/>
              </a:rPr>
              <a:t>T</a:t>
            </a:r>
            <a:r>
              <a:rPr lang="en-GB" sz="2000" dirty="0" smtClean="0">
                <a:solidFill>
                  <a:srgbClr val="FFFFFF"/>
                </a:solidFill>
                <a:effectLst/>
                <a:latin typeface="Frutiger-Light"/>
                <a:ea typeface="Calibri" panose="020F0502020204030204" pitchFamily="34" charset="0"/>
                <a:cs typeface="Frutiger-Light"/>
              </a:rPr>
              <a:t>arget markets: Primarily the Americas and Australasia.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 Box 2"/>
          <p:cNvSpPr txBox="1">
            <a:spLocks noChangeArrowheads="1"/>
          </p:cNvSpPr>
          <p:nvPr/>
        </p:nvSpPr>
        <p:spPr bwMode="auto">
          <a:xfrm>
            <a:off x="2365136" y="5450686"/>
            <a:ext cx="3960440"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Frutiger-Light"/>
                <a:ea typeface="Calibri" panose="020F0502020204030204" pitchFamily="34" charset="0"/>
                <a:cs typeface="Frutiger-Light"/>
              </a:rPr>
              <a:t> </a:t>
            </a: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0" name="Picture 19"/>
          <p:cNvPicPr/>
          <p:nvPr/>
        </p:nvPicPr>
        <p:blipFill rotWithShape="1">
          <a:blip r:embed="rId3" cstate="print">
            <a:extLst>
              <a:ext uri="{BEBA8EAE-BF5A-486C-A8C5-ECC9F3942E4B}">
                <a14:imgProps xmlns:a14="http://schemas.microsoft.com/office/drawing/2010/main">
                  <a14:imgLayer r:embed="rId4">
                    <a14:imgEffect>
                      <a14:backgroundRemoval t="33729" b="62350" l="25964" r="38248">
                        <a14:foregroundMark x1="27765" y1="52258" x2="27765" y2="52258"/>
                        <a14:foregroundMark x1="27765" y1="45968" x2="27765" y2="45968"/>
                        <a14:foregroundMark x1="36317" y1="45968" x2="36317" y2="45968"/>
                        <a14:foregroundMark x1="30730" y1="36452" x2="30730" y2="36452"/>
                      </a14:backgroundRemoval>
                    </a14:imgEffect>
                  </a14:imgLayer>
                </a14:imgProps>
              </a:ext>
              <a:ext uri="{28A0092B-C50C-407E-A947-70E740481C1C}">
                <a14:useLocalDpi xmlns:a14="http://schemas.microsoft.com/office/drawing/2010/main" val="0"/>
              </a:ext>
            </a:extLst>
          </a:blip>
          <a:srcRect l="24428" t="30151" r="60216" b="34072"/>
          <a:stretch/>
        </p:blipFill>
        <p:spPr bwMode="auto">
          <a:xfrm>
            <a:off x="1747029" y="5869173"/>
            <a:ext cx="388873" cy="665986"/>
          </a:xfrm>
          <a:prstGeom prst="rect">
            <a:avLst/>
          </a:prstGeom>
          <a:ln>
            <a:noFill/>
          </a:ln>
          <a:extLst>
            <a:ext uri="{53640926-AAD7-44D8-BBD7-CCE9431645EC}">
              <a14:shadowObscured xmlns:a14="http://schemas.microsoft.com/office/drawing/2010/main"/>
            </a:ext>
          </a:extLst>
        </p:spPr>
      </p:pic>
      <p:sp>
        <p:nvSpPr>
          <p:cNvPr id="15" name="Text Box 2"/>
          <p:cNvSpPr txBox="1">
            <a:spLocks noChangeArrowheads="1"/>
          </p:cNvSpPr>
          <p:nvPr/>
        </p:nvSpPr>
        <p:spPr bwMode="auto">
          <a:xfrm>
            <a:off x="2251690" y="3493884"/>
            <a:ext cx="6192688"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dirty="0" smtClean="0">
                <a:solidFill>
                  <a:srgbClr val="FFFFFF"/>
                </a:solidFill>
                <a:latin typeface="Frutiger-Light"/>
                <a:ea typeface="Calibri" panose="020F0502020204030204" pitchFamily="34" charset="0"/>
                <a:cs typeface="Frutiger-Light"/>
              </a:rPr>
              <a:t>Focusing on recent successes to leverage current, high impact winners and statistics</a:t>
            </a:r>
            <a:r>
              <a:rPr lang="en-GB" sz="2000" dirty="0" smtClean="0">
                <a:solidFill>
                  <a:srgbClr val="FFFFFF"/>
                </a:solidFill>
                <a:effectLst/>
                <a:latin typeface="Frutiger-Light"/>
                <a:ea typeface="Calibri" panose="020F0502020204030204" pitchFamily="34" charset="0"/>
                <a:cs typeface="Frutiger-Ligh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 Box 2"/>
          <p:cNvSpPr txBox="1">
            <a:spLocks noChangeArrowheads="1"/>
          </p:cNvSpPr>
          <p:nvPr/>
        </p:nvSpPr>
        <p:spPr bwMode="auto">
          <a:xfrm>
            <a:off x="2189086" y="5810449"/>
            <a:ext cx="6120680"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dirty="0" smtClean="0">
                <a:solidFill>
                  <a:srgbClr val="FFFFFF"/>
                </a:solidFill>
                <a:latin typeface="Frutiger-Light"/>
                <a:ea typeface="Calibri" panose="020F0502020204030204" pitchFamily="34" charset="0"/>
                <a:cs typeface="Frutiger-Light"/>
              </a:rPr>
              <a:t>Shared ‘call to action’, pushing the target audience equally towards ITM, GBRI, FRBC, EBF &amp; GTM.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3" name="Text Box 2"/>
          <p:cNvSpPr txBox="1">
            <a:spLocks noChangeArrowheads="1"/>
          </p:cNvSpPr>
          <p:nvPr/>
        </p:nvSpPr>
        <p:spPr bwMode="auto">
          <a:xfrm>
            <a:off x="2171849" y="4309787"/>
            <a:ext cx="6264696" cy="422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dirty="0" smtClean="0">
                <a:solidFill>
                  <a:srgbClr val="FFFFFF"/>
                </a:solidFill>
                <a:latin typeface="Frutiger-Light"/>
                <a:ea typeface="Calibri" panose="020F0502020204030204" pitchFamily="34" charset="0"/>
                <a:cs typeface="Frutiger-Light"/>
              </a:rPr>
              <a:t>Maximising the value of European-bred, sourced, and trained stock dominance in elite international racing, to generate increased investment into Europe from our target markets.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Frutiger-Light"/>
                <a:ea typeface="Calibri" panose="020F0502020204030204" pitchFamily="34" charset="0"/>
                <a:cs typeface="Frutiger-Ligh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5"/>
          <a:stretch>
            <a:fillRect/>
          </a:stretch>
        </p:blipFill>
        <p:spPr>
          <a:xfrm>
            <a:off x="1745723" y="3493884"/>
            <a:ext cx="390178" cy="664522"/>
          </a:xfrm>
          <a:prstGeom prst="rect">
            <a:avLst/>
          </a:prstGeom>
        </p:spPr>
      </p:pic>
      <p:sp>
        <p:nvSpPr>
          <p:cNvPr id="4" name="TextBox 3"/>
          <p:cNvSpPr txBox="1"/>
          <p:nvPr/>
        </p:nvSpPr>
        <p:spPr>
          <a:xfrm>
            <a:off x="2251690" y="2290684"/>
            <a:ext cx="6058076" cy="1015663"/>
          </a:xfrm>
          <a:prstGeom prst="rect">
            <a:avLst/>
          </a:prstGeom>
          <a:noFill/>
        </p:spPr>
        <p:txBody>
          <a:bodyPr wrap="square" rtlCol="0">
            <a:spAutoFit/>
          </a:bodyPr>
          <a:lstStyle/>
          <a:p>
            <a:r>
              <a:rPr lang="en-GB" sz="2000" dirty="0" smtClean="0">
                <a:solidFill>
                  <a:schemeClr val="bg1"/>
                </a:solidFill>
                <a:latin typeface="Frutiger-Light"/>
              </a:rPr>
              <a:t>Showcasing European racing and breeding’s assets, by acting as an access point to all areas of the industry. </a:t>
            </a:r>
            <a:endParaRPr lang="en-GB" sz="2000" dirty="0">
              <a:solidFill>
                <a:schemeClr val="bg1"/>
              </a:solidFill>
              <a:latin typeface="Frutiger-Light"/>
            </a:endParaRPr>
          </a:p>
        </p:txBody>
      </p:sp>
    </p:spTree>
    <p:extLst>
      <p:ext uri="{BB962C8B-B14F-4D97-AF65-F5344CB8AC3E}">
        <p14:creationId xmlns:p14="http://schemas.microsoft.com/office/powerpoint/2010/main" val="3309404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1642"/>
          <a:stretch/>
        </p:blipFill>
        <p:spPr>
          <a:xfrm>
            <a:off x="-17054" y="0"/>
            <a:ext cx="9144000" cy="6858000"/>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492" t="27596" b="28961"/>
          <a:stretch/>
        </p:blipFill>
        <p:spPr>
          <a:xfrm>
            <a:off x="-16898" y="25455"/>
            <a:ext cx="3608271" cy="1296000"/>
          </a:xfrm>
          <a:prstGeom prst="rect">
            <a:avLst/>
          </a:prstGeom>
        </p:spPr>
      </p:pic>
      <p:sp>
        <p:nvSpPr>
          <p:cNvPr id="10" name="Text Box 2"/>
          <p:cNvSpPr txBox="1">
            <a:spLocks noChangeArrowheads="1"/>
          </p:cNvSpPr>
          <p:nvPr/>
        </p:nvSpPr>
        <p:spPr bwMode="auto">
          <a:xfrm>
            <a:off x="2629936" y="349206"/>
            <a:ext cx="6497010" cy="48750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2400" dirty="0" smtClean="0">
                <a:solidFill>
                  <a:schemeClr val="bg1"/>
                </a:solidFill>
                <a:effectLst/>
                <a:latin typeface="Frutiger-Light"/>
                <a:ea typeface="Calibri" panose="020F0502020204030204" pitchFamily="34" charset="0"/>
                <a:cs typeface="Frutiger-Light"/>
              </a:rPr>
              <a:t>Targeted advertisements to relevant markets</a:t>
            </a: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2569129" y="1656277"/>
            <a:ext cx="3255546" cy="4243184"/>
          </a:xfrm>
          <a:prstGeom prst="rect">
            <a:avLst/>
          </a:prstGeom>
        </p:spPr>
      </p:pic>
      <p:pic>
        <p:nvPicPr>
          <p:cNvPr id="8" name="Picture 7"/>
          <p:cNvPicPr>
            <a:picLocks noChangeAspect="1"/>
          </p:cNvPicPr>
          <p:nvPr/>
        </p:nvPicPr>
        <p:blipFill>
          <a:blip r:embed="rId4"/>
          <a:stretch>
            <a:fillRect/>
          </a:stretch>
        </p:blipFill>
        <p:spPr>
          <a:xfrm>
            <a:off x="6421956" y="1141120"/>
            <a:ext cx="2133785" cy="5273497"/>
          </a:xfrm>
          <a:prstGeom prst="rect">
            <a:avLst/>
          </a:prstGeom>
        </p:spPr>
      </p:pic>
      <p:pic>
        <p:nvPicPr>
          <p:cNvPr id="9" name="Picture 8"/>
          <p:cNvPicPr>
            <a:picLocks noChangeAspect="1"/>
          </p:cNvPicPr>
          <p:nvPr/>
        </p:nvPicPr>
        <p:blipFill>
          <a:blip r:embed="rId5"/>
          <a:stretch>
            <a:fillRect/>
          </a:stretch>
        </p:blipFill>
        <p:spPr>
          <a:xfrm>
            <a:off x="402373" y="1268370"/>
            <a:ext cx="1710963" cy="5194657"/>
          </a:xfrm>
          <a:prstGeom prst="rect">
            <a:avLst/>
          </a:prstGeom>
        </p:spPr>
      </p:pic>
      <p:sp>
        <p:nvSpPr>
          <p:cNvPr id="12" name="TextBox 11"/>
          <p:cNvSpPr txBox="1"/>
          <p:nvPr/>
        </p:nvSpPr>
        <p:spPr>
          <a:xfrm>
            <a:off x="2822659" y="5899461"/>
            <a:ext cx="2376264" cy="246221"/>
          </a:xfrm>
          <a:prstGeom prst="rect">
            <a:avLst/>
          </a:prstGeom>
          <a:noFill/>
        </p:spPr>
        <p:txBody>
          <a:bodyPr wrap="square" rtlCol="0">
            <a:spAutoFit/>
          </a:bodyPr>
          <a:lstStyle/>
          <a:p>
            <a:pPr algn="ctr"/>
            <a:r>
              <a:rPr lang="en-GB" sz="1000" dirty="0" smtClean="0">
                <a:solidFill>
                  <a:schemeClr val="bg1"/>
                </a:solidFill>
                <a:latin typeface="Frutiger-Light"/>
              </a:rPr>
              <a:t>TDN</a:t>
            </a:r>
            <a:endParaRPr lang="en-GB" sz="1000" dirty="0">
              <a:solidFill>
                <a:schemeClr val="bg1"/>
              </a:solidFill>
              <a:latin typeface="Frutiger-Light"/>
            </a:endParaRPr>
          </a:p>
        </p:txBody>
      </p:sp>
      <p:sp>
        <p:nvSpPr>
          <p:cNvPr id="13" name="TextBox 12"/>
          <p:cNvSpPr txBox="1"/>
          <p:nvPr/>
        </p:nvSpPr>
        <p:spPr>
          <a:xfrm>
            <a:off x="402373" y="6472608"/>
            <a:ext cx="1468523" cy="246221"/>
          </a:xfrm>
          <a:prstGeom prst="rect">
            <a:avLst/>
          </a:prstGeom>
          <a:noFill/>
        </p:spPr>
        <p:txBody>
          <a:bodyPr wrap="square" rtlCol="0">
            <a:spAutoFit/>
          </a:bodyPr>
          <a:lstStyle/>
          <a:p>
            <a:pPr algn="ctr"/>
            <a:r>
              <a:rPr lang="en-GB" sz="1000" dirty="0" smtClean="0">
                <a:solidFill>
                  <a:schemeClr val="bg1"/>
                </a:solidFill>
              </a:rPr>
              <a:t>ANZ</a:t>
            </a:r>
            <a:endParaRPr lang="en-GB" sz="1000" dirty="0">
              <a:solidFill>
                <a:schemeClr val="bg1"/>
              </a:solidFill>
            </a:endParaRPr>
          </a:p>
        </p:txBody>
      </p:sp>
      <p:sp>
        <p:nvSpPr>
          <p:cNvPr id="14" name="TextBox 13"/>
          <p:cNvSpPr txBox="1"/>
          <p:nvPr/>
        </p:nvSpPr>
        <p:spPr>
          <a:xfrm>
            <a:off x="6491471" y="6414617"/>
            <a:ext cx="1978019" cy="400110"/>
          </a:xfrm>
          <a:prstGeom prst="rect">
            <a:avLst/>
          </a:prstGeom>
          <a:noFill/>
        </p:spPr>
        <p:txBody>
          <a:bodyPr wrap="square" rtlCol="0">
            <a:spAutoFit/>
          </a:bodyPr>
          <a:lstStyle/>
          <a:p>
            <a:pPr algn="ctr"/>
            <a:r>
              <a:rPr lang="en-GB" sz="1000" dirty="0" smtClean="0">
                <a:solidFill>
                  <a:schemeClr val="bg1"/>
                </a:solidFill>
              </a:rPr>
              <a:t>TDN, ANZ</a:t>
            </a:r>
            <a:r>
              <a:rPr lang="en-GB" sz="1000" dirty="0">
                <a:solidFill>
                  <a:schemeClr val="bg1"/>
                </a:solidFill>
              </a:rPr>
              <a:t>, Saratoga Special</a:t>
            </a:r>
            <a:r>
              <a:rPr lang="en-GB" sz="1000" dirty="0" smtClean="0">
                <a:solidFill>
                  <a:schemeClr val="bg1"/>
                </a:solidFill>
              </a:rPr>
              <a:t>, </a:t>
            </a:r>
            <a:r>
              <a:rPr lang="en-GB" sz="1000" dirty="0">
                <a:solidFill>
                  <a:schemeClr val="bg1"/>
                </a:solidFill>
              </a:rPr>
              <a:t>Paulick </a:t>
            </a:r>
            <a:r>
              <a:rPr lang="en-GB" sz="1000" dirty="0" smtClean="0">
                <a:solidFill>
                  <a:schemeClr val="bg1"/>
                </a:solidFill>
              </a:rPr>
              <a:t>Report</a:t>
            </a:r>
            <a:endParaRPr lang="en-GB" sz="1000" dirty="0">
              <a:solidFill>
                <a:schemeClr val="bg1"/>
              </a:solidFill>
            </a:endParaRPr>
          </a:p>
        </p:txBody>
      </p:sp>
    </p:spTree>
    <p:extLst>
      <p:ext uri="{BB962C8B-B14F-4D97-AF65-F5344CB8AC3E}">
        <p14:creationId xmlns:p14="http://schemas.microsoft.com/office/powerpoint/2010/main" val="62440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1752</TotalTime>
  <Words>738</Words>
  <Application>Microsoft Office PowerPoint</Application>
  <PresentationFormat>On-screen Show (4:3)</PresentationFormat>
  <Paragraphs>160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Cadzow</dc:creator>
  <cp:lastModifiedBy>Paull Khan</cp:lastModifiedBy>
  <cp:revision>254</cp:revision>
  <cp:lastPrinted>2014-11-21T15:50:27Z</cp:lastPrinted>
  <dcterms:created xsi:type="dcterms:W3CDTF">2006-08-16T00:00:00Z</dcterms:created>
  <dcterms:modified xsi:type="dcterms:W3CDTF">2015-02-19T13:38:43Z</dcterms:modified>
</cp:coreProperties>
</file>